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9.xml" ContentType="application/vnd.openxmlformats-officedocument.presentationml.notesSlide+xml"/>
  <Default Extension="gif" ContentType="image/gif"/>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Default Extension="jpeg" ContentType="image/jpeg"/>
  <Override PartName="/ppt/slideLayouts/slideLayout3.xml" ContentType="application/vnd.openxmlformats-officedocument.presentationml.slideLayout+xml"/>
  <Override PartName="/ppt/notesSlides/notesSlide17.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3"/>
  </p:notesMasterIdLst>
  <p:sldIdLst>
    <p:sldId id="279" r:id="rId2"/>
    <p:sldId id="257" r:id="rId3"/>
    <p:sldId id="258" r:id="rId4"/>
    <p:sldId id="281" r:id="rId5"/>
    <p:sldId id="261" r:id="rId6"/>
    <p:sldId id="288" r:id="rId7"/>
    <p:sldId id="280" r:id="rId8"/>
    <p:sldId id="292" r:id="rId9"/>
    <p:sldId id="289" r:id="rId10"/>
    <p:sldId id="290" r:id="rId11"/>
    <p:sldId id="291" r:id="rId12"/>
    <p:sldId id="267" r:id="rId13"/>
    <p:sldId id="265" r:id="rId14"/>
    <p:sldId id="270" r:id="rId15"/>
    <p:sldId id="269" r:id="rId16"/>
    <p:sldId id="285" r:id="rId17"/>
    <p:sldId id="284" r:id="rId18"/>
    <p:sldId id="264" r:id="rId19"/>
    <p:sldId id="272" r:id="rId20"/>
    <p:sldId id="286" r:id="rId21"/>
    <p:sldId id="287" r:id="rId2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70" autoAdjust="0"/>
    <p:restoredTop sz="78315" autoAdjust="0"/>
  </p:normalViewPr>
  <p:slideViewPr>
    <p:cSldViewPr>
      <p:cViewPr>
        <p:scale>
          <a:sx n="67" d="100"/>
          <a:sy n="67" d="100"/>
        </p:scale>
        <p:origin x="-1488" y="144"/>
      </p:cViewPr>
      <p:guideLst>
        <p:guide orient="horz" pos="2160"/>
        <p:guide pos="2880"/>
      </p:guideLst>
    </p:cSldViewPr>
  </p:slideViewPr>
  <p:notesTextViewPr>
    <p:cViewPr>
      <p:scale>
        <a:sx n="75" d="100"/>
        <a:sy n="75"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647A6CE-13E3-476B-855B-3221B8B87D1D}" type="datetimeFigureOut">
              <a:rPr lang="en-US" smtClean="0"/>
              <a:pPr/>
              <a:t>5/11/2012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4C5DABD-D911-43A9-BF68-871843AC000C}"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images.google.com/imgres?imgurl=http://farm4.static.flickr.com/3042/2651538512_2d3811e4df.jpg&amp;imgrefurl=http://flickr.com/photos/lithuania2008/2651538512/&amp;usg=__4zGD5Fp6knrjLYvAnPxDJQLyGVs=&amp;h=375&amp;w=500&amp;sz=84&amp;hl=en&amp;start=11&amp;um=1&amp;itbs=1&amp;tbnid=DYB2S3uF"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TO NORM,</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CONCORDIA: PORTLAND, and St. Michael’s</a:t>
            </a:r>
            <a:r>
              <a:rPr lang="en-US" sz="1200" kern="1200" baseline="0" dirty="0" smtClean="0">
                <a:solidFill>
                  <a:schemeClr val="tx1"/>
                </a:solidFill>
                <a:latin typeface="+mn-lt"/>
                <a:ea typeface="+mn-ea"/>
                <a:cs typeface="+mn-cs"/>
              </a:rPr>
              <a:t> – Thank you for kind welcome, wonderful accommodations on campus and the use of this sanctuary and community room tonight.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latin typeface="+mn-lt"/>
                <a:ea typeface="+mn-ea"/>
                <a:cs typeface="+mn-cs"/>
              </a:rPr>
              <a:t>I can’t play the piano or an instrument for that matter, but a little reflection is in order before I turn to my address tonight.</a:t>
            </a:r>
          </a:p>
          <a:p>
            <a:endParaRPr lang="en-US" dirty="0"/>
          </a:p>
        </p:txBody>
      </p:sp>
      <p:sp>
        <p:nvSpPr>
          <p:cNvPr id="4" name="Slide Number Placeholder 3"/>
          <p:cNvSpPr>
            <a:spLocks noGrp="1"/>
          </p:cNvSpPr>
          <p:nvPr>
            <p:ph type="sldNum" sz="quarter" idx="10"/>
          </p:nvPr>
        </p:nvSpPr>
        <p:spPr/>
        <p:txBody>
          <a:bodyPr/>
          <a:lstStyle/>
          <a:p>
            <a:fld id="{94C5DABD-D911-43A9-BF68-871843AC000C}"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latin typeface="+mn-lt"/>
                <a:ea typeface="+mn-ea"/>
                <a:cs typeface="+mn-cs"/>
              </a:rPr>
              <a:t>“Drawn to Białystok by the economic and cultural opportunities it offered, Jews streamed into the city,” wrote Rebecca </a:t>
            </a:r>
            <a:r>
              <a:rPr lang="en-GB" sz="1200" kern="1200" dirty="0" err="1" smtClean="0">
                <a:solidFill>
                  <a:schemeClr val="tx1"/>
                </a:solidFill>
                <a:latin typeface="+mn-lt"/>
                <a:ea typeface="+mn-ea"/>
                <a:cs typeface="+mn-cs"/>
              </a:rPr>
              <a:t>Kobrin</a:t>
            </a:r>
            <a:r>
              <a:rPr lang="en-GB" sz="1200" kern="1200" dirty="0" smtClean="0">
                <a:solidFill>
                  <a:schemeClr val="tx1"/>
                </a:solidFill>
                <a:latin typeface="+mn-lt"/>
                <a:ea typeface="+mn-ea"/>
                <a:cs typeface="+mn-cs"/>
              </a:rPr>
              <a:t> in </a:t>
            </a:r>
            <a:r>
              <a:rPr lang="en-GB" sz="1200" i="1" kern="1200" dirty="0" smtClean="0">
                <a:solidFill>
                  <a:schemeClr val="tx1"/>
                </a:solidFill>
                <a:latin typeface="+mn-lt"/>
                <a:ea typeface="+mn-ea"/>
                <a:cs typeface="+mn-cs"/>
              </a:rPr>
              <a:t>Jewish Białystok and Its Diaspora,</a:t>
            </a:r>
            <a:r>
              <a:rPr lang="en-GB" sz="1200" kern="1200" dirty="0" smtClean="0">
                <a:solidFill>
                  <a:schemeClr val="tx1"/>
                </a:solidFill>
                <a:latin typeface="+mn-lt"/>
                <a:ea typeface="+mn-ea"/>
                <a:cs typeface="+mn-cs"/>
              </a:rPr>
              <a:t> causing the city’s population to swell </a:t>
            </a:r>
            <a:r>
              <a:rPr lang="en-GB" sz="1200" kern="1200" dirty="0" err="1" smtClean="0">
                <a:solidFill>
                  <a:schemeClr val="tx1"/>
                </a:solidFill>
                <a:latin typeface="+mn-lt"/>
                <a:ea typeface="+mn-ea"/>
                <a:cs typeface="+mn-cs"/>
              </a:rPr>
              <a:t>ninefold</a:t>
            </a:r>
            <a:r>
              <a:rPr lang="en-GB" sz="1200" kern="1200" dirty="0" smtClean="0">
                <a:solidFill>
                  <a:schemeClr val="tx1"/>
                </a:solidFill>
                <a:latin typeface="+mn-lt"/>
                <a:ea typeface="+mn-ea"/>
                <a:cs typeface="+mn-cs"/>
              </a:rPr>
              <a:t> from 1807 to 1914.   </a:t>
            </a:r>
            <a:r>
              <a:rPr lang="en-GB" sz="1200" kern="1200" dirty="0" err="1" smtClean="0">
                <a:solidFill>
                  <a:schemeClr val="tx1"/>
                </a:solidFill>
                <a:latin typeface="+mn-lt"/>
                <a:ea typeface="+mn-ea"/>
                <a:cs typeface="+mn-cs"/>
              </a:rPr>
              <a:t>Kobrin</a:t>
            </a:r>
            <a:r>
              <a:rPr lang="en-GB" sz="1200" kern="1200" dirty="0" smtClean="0">
                <a:solidFill>
                  <a:schemeClr val="tx1"/>
                </a:solidFill>
                <a:latin typeface="+mn-lt"/>
                <a:ea typeface="+mn-ea"/>
                <a:cs typeface="+mn-cs"/>
              </a:rPr>
              <a:t> notes that Jews migrated from “hamlets” near, from “burgeoning cities” as far away as Minsk, even from “locales outside the Pale of Settlement, such as Konigsberg in Prussia”.  The epitaphs from </a:t>
            </a:r>
            <a:r>
              <a:rPr lang="en-GB" sz="1200" i="1" kern="1200" dirty="0" smtClean="0">
                <a:solidFill>
                  <a:schemeClr val="tx1"/>
                </a:solidFill>
                <a:latin typeface="+mn-lt"/>
                <a:ea typeface="+mn-ea"/>
                <a:cs typeface="+mn-cs"/>
              </a:rPr>
              <a:t>Bagnowka Beth </a:t>
            </a:r>
            <a:r>
              <a:rPr lang="en-GB" sz="1200" i="1" kern="1200" dirty="0" err="1" smtClean="0">
                <a:solidFill>
                  <a:schemeClr val="tx1"/>
                </a:solidFill>
                <a:latin typeface="+mn-lt"/>
                <a:ea typeface="+mn-ea"/>
                <a:cs typeface="+mn-cs"/>
              </a:rPr>
              <a:t>Olam</a:t>
            </a:r>
            <a:r>
              <a:rPr lang="en-GB" sz="1200" i="1" kern="1200" dirty="0" smtClean="0">
                <a:solidFill>
                  <a:schemeClr val="tx1"/>
                </a:solidFill>
                <a:latin typeface="+mn-lt"/>
                <a:ea typeface="+mn-ea"/>
                <a:cs typeface="+mn-cs"/>
              </a:rPr>
              <a:t> </a:t>
            </a:r>
            <a:r>
              <a:rPr lang="en-GB" sz="1200" kern="1200" dirty="0" smtClean="0">
                <a:solidFill>
                  <a:schemeClr val="tx1"/>
                </a:solidFill>
                <a:latin typeface="+mn-lt"/>
                <a:ea typeface="+mn-ea"/>
                <a:cs typeface="+mn-cs"/>
              </a:rPr>
              <a:t>bears witness to the migration of which </a:t>
            </a:r>
            <a:r>
              <a:rPr lang="en-GB" sz="1200" kern="1200" dirty="0" err="1" smtClean="0">
                <a:solidFill>
                  <a:schemeClr val="tx1"/>
                </a:solidFill>
                <a:latin typeface="+mn-lt"/>
                <a:ea typeface="+mn-ea"/>
                <a:cs typeface="+mn-cs"/>
              </a:rPr>
              <a:t>Kobrin</a:t>
            </a:r>
            <a:r>
              <a:rPr lang="en-GB" sz="1200" kern="1200" dirty="0" smtClean="0">
                <a:solidFill>
                  <a:schemeClr val="tx1"/>
                </a:solidFill>
                <a:latin typeface="+mn-lt"/>
                <a:ea typeface="+mn-ea"/>
                <a:cs typeface="+mn-cs"/>
              </a:rPr>
              <a:t> writes.  Movement to Białystok is in evidence in Bagnowka epitaphs from such distant cities as Odessa, </a:t>
            </a:r>
            <a:r>
              <a:rPr lang="en-GB" sz="1200" kern="1200" dirty="0" err="1" smtClean="0">
                <a:solidFill>
                  <a:schemeClr val="tx1"/>
                </a:solidFill>
                <a:latin typeface="+mn-lt"/>
                <a:ea typeface="+mn-ea"/>
                <a:cs typeface="+mn-cs"/>
              </a:rPr>
              <a:t>Starokonstantinov</a:t>
            </a:r>
            <a:r>
              <a:rPr lang="en-GB" sz="1200" kern="1200" dirty="0" smtClean="0">
                <a:solidFill>
                  <a:schemeClr val="tx1"/>
                </a:solidFill>
                <a:latin typeface="+mn-lt"/>
                <a:ea typeface="+mn-ea"/>
                <a:cs typeface="+mn-cs"/>
              </a:rPr>
              <a:t> and Brest </a:t>
            </a:r>
            <a:r>
              <a:rPr lang="en-GB" sz="1200" kern="1200" dirty="0" err="1" smtClean="0">
                <a:solidFill>
                  <a:schemeClr val="tx1"/>
                </a:solidFill>
                <a:latin typeface="+mn-lt"/>
                <a:ea typeface="+mn-ea"/>
                <a:cs typeface="+mn-cs"/>
              </a:rPr>
              <a:t>Litovsk</a:t>
            </a:r>
            <a:r>
              <a:rPr lang="en-GB" sz="1200" kern="1200" dirty="0" smtClean="0">
                <a:solidFill>
                  <a:schemeClr val="tx1"/>
                </a:solidFill>
                <a:latin typeface="+mn-lt"/>
                <a:ea typeface="+mn-ea"/>
                <a:cs typeface="+mn-cs"/>
              </a:rPr>
              <a:t>; from the regional centres of Grodno, Vilna and Lvov; and from a dozens near and distant </a:t>
            </a:r>
            <a:r>
              <a:rPr lang="en-GB" sz="1200" i="1" kern="1200" dirty="0" err="1" smtClean="0">
                <a:solidFill>
                  <a:schemeClr val="tx1"/>
                </a:solidFill>
                <a:latin typeface="+mn-lt"/>
                <a:ea typeface="+mn-ea"/>
                <a:cs typeface="+mn-cs"/>
              </a:rPr>
              <a:t>shtetlekh</a:t>
            </a:r>
            <a:r>
              <a:rPr lang="en-GB" sz="1200" i="1" kern="1200" dirty="0" smtClean="0">
                <a:solidFill>
                  <a:schemeClr val="tx1"/>
                </a:solidFill>
                <a:latin typeface="+mn-lt"/>
                <a:ea typeface="+mn-ea"/>
                <a:cs typeface="+mn-cs"/>
              </a:rPr>
              <a:t> </a:t>
            </a:r>
            <a:r>
              <a:rPr lang="en-GB" sz="1200" kern="1200" dirty="0" smtClean="0">
                <a:solidFill>
                  <a:schemeClr val="tx1"/>
                </a:solidFill>
                <a:latin typeface="+mn-lt"/>
                <a:ea typeface="+mn-ea"/>
                <a:cs typeface="+mn-cs"/>
              </a:rPr>
              <a:t>(small towns). From the burgeoning mercantile port of Odessa on the Black Sea, for example, the epitaph of Nathan Falkner records his immigration, by simple inclusion of a place name:</a:t>
            </a:r>
            <a:endParaRPr lang="en-US" sz="120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94C5DABD-D911-43A9-BF68-871843AC000C}" type="slidenum">
              <a:rPr lang="en-US" smtClean="0"/>
              <a:pPr/>
              <a:t>11</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GB" sz="1200" kern="1200" dirty="0" smtClean="0">
                <a:solidFill>
                  <a:schemeClr val="tx1"/>
                </a:solidFill>
                <a:latin typeface="+mn-lt"/>
                <a:ea typeface="+mn-ea"/>
                <a:cs typeface="+mn-cs"/>
              </a:rPr>
              <a:t>the pacesetter of the intelligentsia was the Talmudic scholar, who possessed vast </a:t>
            </a:r>
            <a:r>
              <a:rPr lang="en-GB" sz="1200" i="1" kern="1200" dirty="0" err="1" smtClean="0">
                <a:solidFill>
                  <a:schemeClr val="tx1"/>
                </a:solidFill>
                <a:latin typeface="+mn-lt"/>
                <a:ea typeface="+mn-ea"/>
                <a:cs typeface="+mn-cs"/>
              </a:rPr>
              <a:t>halakhic</a:t>
            </a:r>
            <a:r>
              <a:rPr lang="en-GB" sz="1200" kern="1200" dirty="0" smtClean="0">
                <a:solidFill>
                  <a:schemeClr val="tx1"/>
                </a:solidFill>
                <a:latin typeface="+mn-lt"/>
                <a:ea typeface="+mn-ea"/>
                <a:cs typeface="+mn-cs"/>
              </a:rPr>
              <a:t> erudition and set a high moral example. The scholar spent his free time studying the Torah, distancing himself as much as possible from the alien technical culture of Western Europe … The scholar, therefore, not the rich man, enjoyed the greatest prestige within the Jewish community. Material possessions and economic power did not confer nobility; knowledge did, coupled with clean liv­ing based on Torah principles.”</a:t>
            </a:r>
          </a:p>
          <a:p>
            <a:endParaRPr lang="en-GB" sz="1200" kern="1200" dirty="0" smtClean="0">
              <a:solidFill>
                <a:schemeClr val="tx1"/>
              </a:solidFill>
              <a:latin typeface="+mn-lt"/>
              <a:ea typeface="+mn-ea"/>
              <a:cs typeface="+mn-cs"/>
            </a:endParaRPr>
          </a:p>
          <a:p>
            <a:r>
              <a:rPr lang="en-GB" sz="1200" kern="1200" dirty="0" smtClean="0">
                <a:solidFill>
                  <a:schemeClr val="tx1"/>
                </a:solidFill>
                <a:latin typeface="+mn-lt"/>
                <a:ea typeface="+mn-ea"/>
                <a:cs typeface="+mn-cs"/>
              </a:rPr>
              <a:t>Such will soon change</a:t>
            </a:r>
            <a:r>
              <a:rPr lang="en-GB" sz="1200" kern="1200" baseline="0" dirty="0" smtClean="0">
                <a:solidFill>
                  <a:schemeClr val="tx1"/>
                </a:solidFill>
                <a:latin typeface="+mn-lt"/>
                <a:ea typeface="+mn-ea"/>
                <a:cs typeface="+mn-cs"/>
              </a:rPr>
              <a:t> with the Hasidim and adherents of the </a:t>
            </a:r>
            <a:r>
              <a:rPr lang="en-GB" sz="1200" kern="1200" baseline="0" dirty="0" err="1" smtClean="0">
                <a:solidFill>
                  <a:schemeClr val="tx1"/>
                </a:solidFill>
                <a:latin typeface="+mn-lt"/>
                <a:ea typeface="+mn-ea"/>
                <a:cs typeface="+mn-cs"/>
              </a:rPr>
              <a:t>Haskalah</a:t>
            </a:r>
            <a:r>
              <a:rPr lang="en-GB" sz="1200" kern="1200" baseline="0" dirty="0" smtClean="0">
                <a:solidFill>
                  <a:schemeClr val="tx1"/>
                </a:solidFill>
                <a:latin typeface="+mn-lt"/>
                <a:ea typeface="+mn-ea"/>
                <a:cs typeface="+mn-cs"/>
              </a:rPr>
              <a:t>, as well as socialist movements (</a:t>
            </a:r>
            <a:r>
              <a:rPr lang="en-GB" sz="1200" kern="1200" baseline="0" dirty="0" err="1" smtClean="0">
                <a:solidFill>
                  <a:schemeClr val="tx1"/>
                </a:solidFill>
                <a:latin typeface="+mn-lt"/>
                <a:ea typeface="+mn-ea"/>
                <a:cs typeface="+mn-cs"/>
              </a:rPr>
              <a:t>Bundism</a:t>
            </a:r>
            <a:r>
              <a:rPr lang="en-GB" sz="1200" kern="1200" baseline="0" dirty="0" smtClean="0">
                <a:solidFill>
                  <a:schemeClr val="tx1"/>
                </a:solidFill>
                <a:latin typeface="+mn-lt"/>
                <a:ea typeface="+mn-ea"/>
                <a:cs typeface="+mn-cs"/>
              </a:rPr>
              <a:t> &amp; Zionism) plus rapidly increasing industrialization ... Result a dire need to return to focus on Torah, Talmud, times for meditation and a return to social values.</a:t>
            </a:r>
            <a:endParaRPr lang="en-GB" sz="1200" kern="1200" dirty="0" smtClean="0">
              <a:solidFill>
                <a:schemeClr val="tx1"/>
              </a:solidFill>
              <a:latin typeface="+mn-lt"/>
              <a:ea typeface="+mn-ea"/>
              <a:cs typeface="+mn-cs"/>
            </a:endParaRPr>
          </a:p>
          <a:p>
            <a:endParaRPr lang="en-GB"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"Here lies a man dedicated in charitable deeds, compassionate and engaged in Torah of God, prominent in Fear [of God] and wisdom, intelligent regarding truthful words and [one] </a:t>
            </a:r>
            <a:r>
              <a:rPr lang="en-US" sz="1200" i="1" kern="1200" dirty="0" smtClean="0">
                <a:solidFill>
                  <a:schemeClr val="tx1"/>
                </a:solidFill>
                <a:latin typeface="+mn-lt"/>
                <a:ea typeface="+mn-ea"/>
                <a:cs typeface="+mn-cs"/>
              </a:rPr>
              <a:t>who spread Torah with whispers</a:t>
            </a:r>
            <a:r>
              <a:rPr lang="en-US" sz="1200" kern="1200" dirty="0" smtClean="0">
                <a:solidFill>
                  <a:schemeClr val="tx1"/>
                </a:solidFill>
                <a:latin typeface="+mn-lt"/>
                <a:ea typeface="+mn-ea"/>
                <a:cs typeface="+mn-cs"/>
              </a:rPr>
              <a:t> all his days amidst the need, R. Aaron son of R. Meir </a:t>
            </a:r>
            <a:r>
              <a:rPr lang="en-US" sz="1200" kern="1200" dirty="0" err="1" smtClean="0">
                <a:solidFill>
                  <a:schemeClr val="tx1"/>
                </a:solidFill>
                <a:latin typeface="+mn-lt"/>
                <a:ea typeface="+mn-ea"/>
                <a:cs typeface="+mn-cs"/>
              </a:rPr>
              <a:t>Lewin</a:t>
            </a:r>
            <a:r>
              <a:rPr lang="en-US" sz="1200" kern="1200" dirty="0" smtClean="0">
                <a:solidFill>
                  <a:schemeClr val="tx1"/>
                </a:solidFill>
                <a:latin typeface="+mn-lt"/>
                <a:ea typeface="+mn-ea"/>
                <a:cs typeface="+mn-cs"/>
              </a:rPr>
              <a:t>. He died in a good name 11 Kislev 5697 [25 November 1936]. May his soul be bound in the bond of everlasting life." </a:t>
            </a:r>
            <a:endParaRPr lang="en-GB" sz="1200" kern="1200" dirty="0" smtClean="0">
              <a:solidFill>
                <a:schemeClr val="tx1"/>
              </a:solidFill>
              <a:latin typeface="+mn-lt"/>
              <a:ea typeface="+mn-ea"/>
              <a:cs typeface="+mn-cs"/>
            </a:endParaRPr>
          </a:p>
          <a:p>
            <a:endParaRPr lang="en-GB"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Abraham </a:t>
            </a:r>
            <a:r>
              <a:rPr lang="en-US" sz="1200" kern="1200" dirty="0" err="1" smtClean="0">
                <a:solidFill>
                  <a:schemeClr val="tx1"/>
                </a:solidFill>
                <a:latin typeface="+mn-lt"/>
                <a:ea typeface="+mn-ea"/>
                <a:cs typeface="+mn-cs"/>
              </a:rPr>
              <a:t>Pinhas</a:t>
            </a:r>
            <a:r>
              <a:rPr lang="en-US" sz="1200" kern="1200" dirty="0" smtClean="0">
                <a:solidFill>
                  <a:schemeClr val="tx1"/>
                </a:solidFill>
                <a:latin typeface="+mn-lt"/>
                <a:ea typeface="+mn-ea"/>
                <a:cs typeface="+mn-cs"/>
              </a:rPr>
              <a:t> son of Shalom Liker </a:t>
            </a:r>
            <a:r>
              <a:rPr lang="en-US" sz="1200" kern="1200" dirty="0" err="1" smtClean="0">
                <a:solidFill>
                  <a:schemeClr val="tx1"/>
                </a:solidFill>
                <a:latin typeface="+mn-lt"/>
                <a:ea typeface="+mn-ea"/>
                <a:cs typeface="+mn-cs"/>
              </a:rPr>
              <a:t>Segel</a:t>
            </a:r>
            <a:r>
              <a:rPr lang="en-US" sz="1200" kern="1200" dirty="0" smtClean="0">
                <a:solidFill>
                  <a:schemeClr val="tx1"/>
                </a:solidFill>
                <a:latin typeface="+mn-lt"/>
                <a:ea typeface="+mn-ea"/>
                <a:cs typeface="+mn-cs"/>
              </a:rPr>
              <a:t>, a student of the </a:t>
            </a:r>
            <a:r>
              <a:rPr lang="en-US" sz="1200" i="1" kern="1200" dirty="0" smtClean="0">
                <a:solidFill>
                  <a:schemeClr val="tx1"/>
                </a:solidFill>
                <a:latin typeface="+mn-lt"/>
                <a:ea typeface="+mn-ea"/>
                <a:cs typeface="+mn-cs"/>
              </a:rPr>
              <a:t>yeshiva</a:t>
            </a:r>
            <a:r>
              <a:rPr lang="en-US" sz="1200" kern="1200" dirty="0" smtClean="0">
                <a:solidFill>
                  <a:schemeClr val="tx1"/>
                </a:solidFill>
                <a:latin typeface="+mn-lt"/>
                <a:ea typeface="+mn-ea"/>
                <a:cs typeface="+mn-cs"/>
              </a:rPr>
              <a:t> of </a:t>
            </a:r>
            <a:r>
              <a:rPr lang="en-US" sz="1200" kern="1200" dirty="0" err="1" smtClean="0">
                <a:solidFill>
                  <a:schemeClr val="tx1"/>
                </a:solidFill>
                <a:latin typeface="+mn-lt"/>
                <a:ea typeface="+mn-ea"/>
                <a:cs typeface="+mn-cs"/>
              </a:rPr>
              <a:t>Slobodka</a:t>
            </a:r>
            <a:r>
              <a:rPr lang="en-US" sz="1200" kern="1200" dirty="0" smtClean="0">
                <a:solidFill>
                  <a:schemeClr val="tx1"/>
                </a:solidFill>
                <a:latin typeface="+mn-lt"/>
                <a:ea typeface="+mn-ea"/>
                <a:cs typeface="+mn-cs"/>
              </a:rPr>
              <a:t>, who was “plucked up in the violence of his days”, in November of 1933The </a:t>
            </a:r>
            <a:r>
              <a:rPr lang="en-US" sz="1200" i="1" u="sng" kern="1200" dirty="0" smtClean="0">
                <a:solidFill>
                  <a:schemeClr val="tx1"/>
                </a:solidFill>
                <a:latin typeface="+mn-lt"/>
                <a:ea typeface="+mn-ea"/>
                <a:cs typeface="+mn-cs"/>
                <a:hlinkClick r:id="rId3"/>
              </a:rPr>
              <a:t>yeshiva</a:t>
            </a:r>
            <a:r>
              <a:rPr lang="en-US" sz="1200" u="sng" kern="1200" dirty="0" smtClean="0">
                <a:solidFill>
                  <a:schemeClr val="tx1"/>
                </a:solidFill>
                <a:latin typeface="+mn-lt"/>
                <a:ea typeface="+mn-ea"/>
                <a:cs typeface="+mn-cs"/>
                <a:hlinkClick r:id="rId3"/>
              </a:rPr>
              <a:t> of </a:t>
            </a:r>
            <a:r>
              <a:rPr lang="en-US" sz="1200" u="sng" kern="1200" dirty="0" err="1" smtClean="0">
                <a:solidFill>
                  <a:schemeClr val="tx1"/>
                </a:solidFill>
                <a:latin typeface="+mn-lt"/>
                <a:ea typeface="+mn-ea"/>
                <a:cs typeface="+mn-cs"/>
                <a:hlinkClick r:id="rId3"/>
              </a:rPr>
              <a:t>Slobodka</a:t>
            </a:r>
            <a:r>
              <a:rPr lang="en-US" sz="1200" kern="1200" dirty="0" smtClean="0">
                <a:solidFill>
                  <a:schemeClr val="tx1"/>
                </a:solidFill>
                <a:latin typeface="+mn-lt"/>
                <a:ea typeface="+mn-ea"/>
                <a:cs typeface="+mn-cs"/>
              </a:rPr>
              <a:t>, where Abraham </a:t>
            </a:r>
            <a:r>
              <a:rPr lang="en-US" sz="1200" kern="1200" dirty="0" err="1" smtClean="0">
                <a:solidFill>
                  <a:schemeClr val="tx1"/>
                </a:solidFill>
                <a:latin typeface="+mn-lt"/>
                <a:ea typeface="+mn-ea"/>
                <a:cs typeface="+mn-cs"/>
              </a:rPr>
              <a:t>Pinhas</a:t>
            </a:r>
            <a:r>
              <a:rPr lang="en-US" sz="1200" kern="1200" dirty="0" smtClean="0">
                <a:solidFill>
                  <a:schemeClr val="tx1"/>
                </a:solidFill>
                <a:latin typeface="+mn-lt"/>
                <a:ea typeface="+mn-ea"/>
                <a:cs typeface="+mn-cs"/>
              </a:rPr>
              <a:t> studied, was located in what is now present day </a:t>
            </a:r>
            <a:r>
              <a:rPr lang="en-US" sz="1200" kern="1200" dirty="0" err="1" smtClean="0">
                <a:solidFill>
                  <a:schemeClr val="tx1"/>
                </a:solidFill>
                <a:latin typeface="+mn-lt"/>
                <a:ea typeface="+mn-ea"/>
                <a:cs typeface="+mn-cs"/>
              </a:rPr>
              <a:t>Kovno</a:t>
            </a:r>
            <a:r>
              <a:rPr lang="en-US" sz="1200" kern="1200" dirty="0" smtClean="0">
                <a:solidFill>
                  <a:schemeClr val="tx1"/>
                </a:solidFill>
                <a:latin typeface="+mn-lt"/>
                <a:ea typeface="+mn-ea"/>
                <a:cs typeface="+mn-cs"/>
              </a:rPr>
              <a:t>, Lithuania. In the </a:t>
            </a:r>
            <a:r>
              <a:rPr lang="en-US" sz="1200" i="1" kern="1200" dirty="0" err="1" smtClean="0">
                <a:solidFill>
                  <a:schemeClr val="tx1"/>
                </a:solidFill>
                <a:latin typeface="+mn-lt"/>
                <a:ea typeface="+mn-ea"/>
                <a:cs typeface="+mn-cs"/>
              </a:rPr>
              <a:t>yeshivot</a:t>
            </a:r>
            <a:r>
              <a:rPr lang="en-US" sz="1200" kern="1200" dirty="0" smtClean="0">
                <a:solidFill>
                  <a:schemeClr val="tx1"/>
                </a:solidFill>
                <a:latin typeface="+mn-lt"/>
                <a:ea typeface="+mn-ea"/>
                <a:cs typeface="+mn-cs"/>
              </a:rPr>
              <a:t> of </a:t>
            </a:r>
            <a:r>
              <a:rPr lang="en-US" sz="1200" kern="1200" dirty="0" err="1" smtClean="0">
                <a:solidFill>
                  <a:schemeClr val="tx1"/>
                </a:solidFill>
                <a:latin typeface="+mn-lt"/>
                <a:ea typeface="+mn-ea"/>
                <a:cs typeface="+mn-cs"/>
              </a:rPr>
              <a:t>Slobodka</a:t>
            </a:r>
            <a:r>
              <a:rPr lang="en-US" sz="1200" kern="1200" dirty="0" smtClean="0">
                <a:solidFill>
                  <a:schemeClr val="tx1"/>
                </a:solidFill>
                <a:latin typeface="+mn-lt"/>
                <a:ea typeface="+mn-ea"/>
                <a:cs typeface="+mn-cs"/>
              </a:rPr>
              <a:t> the </a:t>
            </a:r>
            <a:r>
              <a:rPr lang="en-US" sz="1200" kern="1200" dirty="0" err="1" smtClean="0">
                <a:solidFill>
                  <a:schemeClr val="tx1"/>
                </a:solidFill>
                <a:latin typeface="+mn-lt"/>
                <a:ea typeface="+mn-ea"/>
                <a:cs typeface="+mn-cs"/>
              </a:rPr>
              <a:t>Musar</a:t>
            </a:r>
            <a:r>
              <a:rPr lang="en-US" sz="1200" kern="1200" dirty="0" smtClean="0">
                <a:solidFill>
                  <a:schemeClr val="tx1"/>
                </a:solidFill>
                <a:latin typeface="+mn-lt"/>
                <a:ea typeface="+mn-ea"/>
                <a:cs typeface="+mn-cs"/>
              </a:rPr>
              <a:t> movement began in the mid-19</a:t>
            </a:r>
            <a:r>
              <a:rPr lang="en-US" sz="1200" kern="1200" baseline="30000" dirty="0" smtClean="0">
                <a:solidFill>
                  <a:schemeClr val="tx1"/>
                </a:solidFill>
                <a:latin typeface="+mn-lt"/>
                <a:ea typeface="+mn-ea"/>
                <a:cs typeface="+mn-cs"/>
              </a:rPr>
              <a:t>th</a:t>
            </a:r>
            <a:r>
              <a:rPr lang="en-US" sz="1200" kern="1200" dirty="0" smtClean="0">
                <a:solidFill>
                  <a:schemeClr val="tx1"/>
                </a:solidFill>
                <a:latin typeface="+mn-lt"/>
                <a:ea typeface="+mn-ea"/>
                <a:cs typeface="+mn-cs"/>
              </a:rPr>
              <a:t> century, attributed to Rabbi Israel </a:t>
            </a:r>
            <a:r>
              <a:rPr lang="en-US" sz="1200" kern="1200" dirty="0" err="1" smtClean="0">
                <a:solidFill>
                  <a:schemeClr val="tx1"/>
                </a:solidFill>
                <a:latin typeface="+mn-lt"/>
                <a:ea typeface="+mn-ea"/>
                <a:cs typeface="+mn-cs"/>
              </a:rPr>
              <a:t>Lipkin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Salanter</a:t>
            </a:r>
            <a:r>
              <a:rPr lang="en-US" sz="1200" kern="1200" dirty="0" smtClean="0">
                <a:solidFill>
                  <a:schemeClr val="tx1"/>
                </a:solidFill>
                <a:latin typeface="+mn-lt"/>
                <a:ea typeface="+mn-ea"/>
                <a:cs typeface="+mn-cs"/>
              </a:rPr>
              <a:t>.  On moving to Bialystok, Abraham </a:t>
            </a:r>
            <a:r>
              <a:rPr lang="en-US" sz="1200" kern="1200" dirty="0" err="1" smtClean="0">
                <a:solidFill>
                  <a:schemeClr val="tx1"/>
                </a:solidFill>
                <a:latin typeface="+mn-lt"/>
                <a:ea typeface="+mn-ea"/>
                <a:cs typeface="+mn-cs"/>
              </a:rPr>
              <a:t>Pinhas</a:t>
            </a:r>
            <a:r>
              <a:rPr lang="en-US" sz="1200" kern="1200" dirty="0" smtClean="0">
                <a:solidFill>
                  <a:schemeClr val="tx1"/>
                </a:solidFill>
                <a:latin typeface="+mn-lt"/>
                <a:ea typeface="+mn-ea"/>
                <a:cs typeface="+mn-cs"/>
              </a:rPr>
              <a:t> may have continued his study at the </a:t>
            </a:r>
            <a:r>
              <a:rPr lang="en-US" sz="1200" kern="1200" dirty="0" err="1" smtClean="0">
                <a:solidFill>
                  <a:schemeClr val="tx1"/>
                </a:solidFill>
                <a:latin typeface="+mn-lt"/>
                <a:ea typeface="+mn-ea"/>
                <a:cs typeface="+mn-cs"/>
              </a:rPr>
              <a:t>Musar</a:t>
            </a:r>
            <a:r>
              <a:rPr lang="en-US" sz="1200" kern="1200" dirty="0" smtClean="0">
                <a:solidFill>
                  <a:schemeClr val="tx1"/>
                </a:solidFill>
                <a:latin typeface="+mn-lt"/>
                <a:ea typeface="+mn-ea"/>
                <a:cs typeface="+mn-cs"/>
              </a:rPr>
              <a:t> </a:t>
            </a:r>
            <a:r>
              <a:rPr lang="en-US" sz="1200" i="1" kern="1200" dirty="0" err="1" smtClean="0">
                <a:solidFill>
                  <a:schemeClr val="tx1"/>
                </a:solidFill>
                <a:latin typeface="+mn-lt"/>
                <a:ea typeface="+mn-ea"/>
                <a:cs typeface="+mn-cs"/>
              </a:rPr>
              <a:t>yeshivah</a:t>
            </a:r>
            <a:r>
              <a:rPr lang="en-US" sz="1200" kern="1200" dirty="0" smtClean="0">
                <a:solidFill>
                  <a:schemeClr val="tx1"/>
                </a:solidFill>
                <a:latin typeface="+mn-lt"/>
                <a:ea typeface="+mn-ea"/>
                <a:cs typeface="+mn-cs"/>
              </a:rPr>
              <a:t> of </a:t>
            </a:r>
            <a:r>
              <a:rPr lang="en-US" sz="1200" kern="1200" dirty="0" err="1" smtClean="0">
                <a:solidFill>
                  <a:schemeClr val="tx1"/>
                </a:solidFill>
                <a:latin typeface="+mn-lt"/>
                <a:ea typeface="+mn-ea"/>
                <a:cs typeface="+mn-cs"/>
              </a:rPr>
              <a:t>Beit</a:t>
            </a:r>
            <a:r>
              <a:rPr lang="en-US" sz="1200" kern="1200" dirty="0" smtClean="0">
                <a:solidFill>
                  <a:schemeClr val="tx1"/>
                </a:solidFill>
                <a:latin typeface="+mn-lt"/>
                <a:ea typeface="+mn-ea"/>
                <a:cs typeface="+mn-cs"/>
              </a:rPr>
              <a:t> </a:t>
            </a:r>
            <a:r>
              <a:rPr lang="en-US" sz="1200" i="1" kern="1200" dirty="0" err="1" smtClean="0">
                <a:solidFill>
                  <a:schemeClr val="tx1"/>
                </a:solidFill>
                <a:latin typeface="+mn-lt"/>
                <a:ea typeface="+mn-ea"/>
                <a:cs typeface="+mn-cs"/>
              </a:rPr>
              <a:t>Yosef</a:t>
            </a:r>
            <a:r>
              <a:rPr lang="en-US" sz="1200" i="1" kern="1200" dirty="0" smtClean="0">
                <a:solidFill>
                  <a:schemeClr val="tx1"/>
                </a:solidFill>
                <a:latin typeface="+mn-lt"/>
                <a:ea typeface="+mn-ea"/>
                <a:cs typeface="+mn-cs"/>
              </a:rPr>
              <a:t> </a:t>
            </a:r>
            <a:r>
              <a:rPr lang="en-US" sz="1200" kern="1200" dirty="0" smtClean="0">
                <a:solidFill>
                  <a:schemeClr val="tx1"/>
                </a:solidFill>
                <a:latin typeface="+mn-lt"/>
                <a:ea typeface="+mn-ea"/>
                <a:cs typeface="+mn-cs"/>
              </a:rPr>
              <a:t>which embraced an even more rigorous program than that originally advocated by Rabbi </a:t>
            </a:r>
            <a:r>
              <a:rPr lang="en-US" sz="1200" kern="1200" dirty="0" err="1" smtClean="0">
                <a:solidFill>
                  <a:schemeClr val="tx1"/>
                </a:solidFill>
                <a:latin typeface="+mn-lt"/>
                <a:ea typeface="+mn-ea"/>
                <a:cs typeface="+mn-cs"/>
              </a:rPr>
              <a:t>Lipkin</a:t>
            </a:r>
            <a:r>
              <a:rPr lang="en-US" sz="1200" kern="1200" dirty="0" smtClean="0">
                <a:solidFill>
                  <a:schemeClr val="tx1"/>
                </a:solidFill>
                <a:latin typeface="+mn-lt"/>
                <a:ea typeface="+mn-ea"/>
                <a:cs typeface="+mn-cs"/>
              </a:rPr>
              <a:t>.  The </a:t>
            </a:r>
            <a:r>
              <a:rPr lang="en-US" sz="1200" kern="1200" dirty="0" err="1" smtClean="0">
                <a:solidFill>
                  <a:schemeClr val="tx1"/>
                </a:solidFill>
                <a:latin typeface="+mn-lt"/>
                <a:ea typeface="+mn-ea"/>
                <a:cs typeface="+mn-cs"/>
              </a:rPr>
              <a:t>Musar</a:t>
            </a:r>
            <a:r>
              <a:rPr lang="en-US" sz="1200" kern="1200" dirty="0" smtClean="0">
                <a:solidFill>
                  <a:schemeClr val="tx1"/>
                </a:solidFill>
                <a:latin typeface="+mn-lt"/>
                <a:ea typeface="+mn-ea"/>
                <a:cs typeface="+mn-cs"/>
              </a:rPr>
              <a:t> movement arose from traditional circles (</a:t>
            </a:r>
            <a:r>
              <a:rPr lang="en-US" sz="1200" i="1" kern="1200" dirty="0" err="1" smtClean="0">
                <a:solidFill>
                  <a:schemeClr val="tx1"/>
                </a:solidFill>
                <a:latin typeface="+mn-lt"/>
                <a:ea typeface="+mn-ea"/>
                <a:cs typeface="+mn-cs"/>
              </a:rPr>
              <a:t>mithnagdim</a:t>
            </a:r>
            <a:r>
              <a:rPr lang="en-US" sz="1200" kern="1200" dirty="0" smtClean="0">
                <a:solidFill>
                  <a:schemeClr val="tx1"/>
                </a:solidFill>
                <a:latin typeface="+mn-lt"/>
                <a:ea typeface="+mn-ea"/>
                <a:cs typeface="+mn-cs"/>
              </a:rPr>
              <a:t>) in response to the social changes of the </a:t>
            </a:r>
            <a:r>
              <a:rPr lang="en-US" sz="1200" i="1" kern="1200" dirty="0" err="1" smtClean="0">
                <a:solidFill>
                  <a:schemeClr val="tx1"/>
                </a:solidFill>
                <a:latin typeface="+mn-lt"/>
                <a:ea typeface="+mn-ea"/>
                <a:cs typeface="+mn-cs"/>
              </a:rPr>
              <a:t>Haskalah</a:t>
            </a:r>
            <a:r>
              <a:rPr lang="en-US" sz="1200" kern="1200" dirty="0" smtClean="0">
                <a:solidFill>
                  <a:schemeClr val="tx1"/>
                </a:solidFill>
                <a:latin typeface="+mn-lt"/>
                <a:ea typeface="+mn-ea"/>
                <a:cs typeface="+mn-cs"/>
              </a:rPr>
              <a:t> (Enlightenment).  With its emphasis on ethics, the </a:t>
            </a:r>
            <a:r>
              <a:rPr lang="en-US" sz="1200" kern="1200" dirty="0" err="1" smtClean="0">
                <a:solidFill>
                  <a:schemeClr val="tx1"/>
                </a:solidFill>
                <a:latin typeface="+mn-lt"/>
                <a:ea typeface="+mn-ea"/>
                <a:cs typeface="+mn-cs"/>
              </a:rPr>
              <a:t>Musar</a:t>
            </a:r>
            <a:r>
              <a:rPr lang="en-US" sz="1200" kern="1200" dirty="0" smtClean="0">
                <a:solidFill>
                  <a:schemeClr val="tx1"/>
                </a:solidFill>
                <a:latin typeface="+mn-lt"/>
                <a:ea typeface="+mn-ea"/>
                <a:cs typeface="+mn-cs"/>
              </a:rPr>
              <a:t> movement embraced a philosophy that sought to gently return the Jew to an ethical life centered on living quietly in accordance with the teachings of Torah, a life that seemed to be almost imperceptibly disappearing as the bustle of new social engagements and commitments overwhelmed their daily life.  The </a:t>
            </a:r>
            <a:r>
              <a:rPr lang="en-US" sz="1200" kern="1200" dirty="0" err="1" smtClean="0">
                <a:solidFill>
                  <a:schemeClr val="tx1"/>
                </a:solidFill>
                <a:latin typeface="+mn-lt"/>
                <a:ea typeface="+mn-ea"/>
                <a:cs typeface="+mn-cs"/>
              </a:rPr>
              <a:t>Musar</a:t>
            </a:r>
            <a:r>
              <a:rPr lang="en-US" sz="1200" kern="1200" dirty="0" smtClean="0">
                <a:solidFill>
                  <a:schemeClr val="tx1"/>
                </a:solidFill>
                <a:latin typeface="+mn-lt"/>
                <a:ea typeface="+mn-ea"/>
                <a:cs typeface="+mn-cs"/>
              </a:rPr>
              <a:t> movement was especially directed at guiding young people such as Abraham </a:t>
            </a:r>
            <a:r>
              <a:rPr lang="en-US" sz="1200" kern="1200" dirty="0" err="1" smtClean="0">
                <a:solidFill>
                  <a:schemeClr val="tx1"/>
                </a:solidFill>
                <a:latin typeface="+mn-lt"/>
                <a:ea typeface="+mn-ea"/>
                <a:cs typeface="+mn-cs"/>
              </a:rPr>
              <a:t>Pinhas</a:t>
            </a:r>
            <a:r>
              <a:rPr lang="en-US" sz="1200" kern="1200" dirty="0" smtClean="0">
                <a:solidFill>
                  <a:schemeClr val="tx1"/>
                </a:solidFill>
                <a:latin typeface="+mn-lt"/>
                <a:ea typeface="+mn-ea"/>
                <a:cs typeface="+mn-cs"/>
              </a:rPr>
              <a:t>. As its founder R. </a:t>
            </a:r>
            <a:r>
              <a:rPr lang="en-US" sz="1200" kern="1200" dirty="0" err="1" smtClean="0">
                <a:solidFill>
                  <a:schemeClr val="tx1"/>
                </a:solidFill>
                <a:latin typeface="+mn-lt"/>
                <a:ea typeface="+mn-ea"/>
                <a:cs typeface="+mn-cs"/>
              </a:rPr>
              <a:t>Lipkin</a:t>
            </a:r>
            <a:r>
              <a:rPr lang="en-US" sz="1200" kern="1200" dirty="0" smtClean="0">
                <a:solidFill>
                  <a:schemeClr val="tx1"/>
                </a:solidFill>
                <a:latin typeface="+mn-lt"/>
                <a:ea typeface="+mn-ea"/>
                <a:cs typeface="+mn-cs"/>
              </a:rPr>
              <a:t> wrote in his first letter to the Vilna community in 1849:</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"The busy man does evil wherever he turns. His business doing badly, his mind and strength become confounded and subject to the fetters of care and confusion. Therefore appoint a time on the Holy Sabbath to gather together at a fixed hour... the notables of the city, whom many will follow, for the study of morals. </a:t>
            </a:r>
            <a:r>
              <a:rPr lang="en-US" sz="1200" i="1" kern="1200" dirty="0" smtClean="0">
                <a:solidFill>
                  <a:schemeClr val="tx1"/>
                </a:solidFill>
                <a:latin typeface="+mn-lt"/>
                <a:ea typeface="+mn-ea"/>
                <a:cs typeface="+mn-cs"/>
              </a:rPr>
              <a:t>Speak quietly and deliberately</a:t>
            </a:r>
            <a:r>
              <a:rPr lang="en-US" sz="1200" kern="1200" dirty="0" smtClean="0">
                <a:solidFill>
                  <a:schemeClr val="tx1"/>
                </a:solidFill>
                <a:latin typeface="+mn-lt"/>
                <a:ea typeface="+mn-ea"/>
                <a:cs typeface="+mn-cs"/>
              </a:rPr>
              <a:t> without joking or irony, estimate the good traits of man and his faults, how he should be castigated to turn away from the latter and strengthen the former. Do not decide matters at a single glance; divide the good work among you-not taking up much time, not putting on too heavy a burden. Little by little, much will be gathered ... </a:t>
            </a:r>
            <a:r>
              <a:rPr lang="en-US" sz="1200" i="1" kern="1200" dirty="0" smtClean="0">
                <a:solidFill>
                  <a:schemeClr val="tx1"/>
                </a:solidFill>
                <a:latin typeface="+mn-lt"/>
                <a:ea typeface="+mn-ea"/>
                <a:cs typeface="+mn-cs"/>
              </a:rPr>
              <a:t>In the quiet of reflection</a:t>
            </a:r>
            <a:r>
              <a:rPr lang="en-US" sz="1200" kern="1200" dirty="0" smtClean="0">
                <a:solidFill>
                  <a:schemeClr val="tx1"/>
                </a:solidFill>
                <a:latin typeface="+mn-lt"/>
                <a:ea typeface="+mn-ea"/>
                <a:cs typeface="+mn-cs"/>
              </a:rPr>
              <a:t>, in reasonable deliberation, each will strengthen his fellow and cure the foolishness of his heart and eliminate his lazy habits."</a:t>
            </a:r>
            <a:endParaRPr lang="en-US" dirty="0"/>
          </a:p>
        </p:txBody>
      </p:sp>
      <p:sp>
        <p:nvSpPr>
          <p:cNvPr id="4" name="Slide Number Placeholder 3"/>
          <p:cNvSpPr>
            <a:spLocks noGrp="1"/>
          </p:cNvSpPr>
          <p:nvPr>
            <p:ph type="sldNum" sz="quarter" idx="10"/>
          </p:nvPr>
        </p:nvSpPr>
        <p:spPr/>
        <p:txBody>
          <a:bodyPr/>
          <a:lstStyle/>
          <a:p>
            <a:fld id="{94C5DABD-D911-43A9-BF68-871843AC000C}" type="slidenum">
              <a:rPr lang="en-US" smtClean="0"/>
              <a:pPr/>
              <a:t>12</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en-GB" sz="1200" kern="1200" dirty="0" smtClean="0">
                <a:solidFill>
                  <a:schemeClr val="tx1"/>
                </a:solidFill>
                <a:latin typeface="+mn-lt"/>
                <a:ea typeface="+mn-ea"/>
                <a:cs typeface="+mn-cs"/>
              </a:rPr>
              <a:t>Here rests an old man, full of days, 80 years old he was at his death, prominent in Torah, Fear of the Lord was his treasure. In his soul he loved the Torah and study of the Lord – in surety and in perfection, the esteemed man, our teacher </a:t>
            </a:r>
            <a:r>
              <a:rPr lang="en-GB" sz="1200" kern="1200" dirty="0" err="1" smtClean="0">
                <a:solidFill>
                  <a:schemeClr val="tx1"/>
                </a:solidFill>
                <a:latin typeface="+mn-lt"/>
                <a:ea typeface="+mn-ea"/>
                <a:cs typeface="+mn-cs"/>
              </a:rPr>
              <a:t>Reb</a:t>
            </a:r>
            <a:r>
              <a:rPr lang="en-GB" sz="1200" kern="1200" dirty="0" smtClean="0">
                <a:solidFill>
                  <a:schemeClr val="tx1"/>
                </a:solidFill>
                <a:latin typeface="+mn-lt"/>
                <a:ea typeface="+mn-ea"/>
                <a:cs typeface="+mn-cs"/>
              </a:rPr>
              <a:t> Naphtali Hertz, son of R. Joshua of blessed memory, </a:t>
            </a:r>
            <a:r>
              <a:rPr lang="en-GB" sz="1200" kern="1200" dirty="0" err="1" smtClean="0">
                <a:solidFill>
                  <a:schemeClr val="tx1"/>
                </a:solidFill>
                <a:latin typeface="+mn-lt"/>
                <a:ea typeface="+mn-ea"/>
                <a:cs typeface="+mn-cs"/>
              </a:rPr>
              <a:t>Nejmark</a:t>
            </a:r>
            <a:r>
              <a:rPr lang="en-GB" sz="1200" kern="1200" dirty="0" smtClean="0">
                <a:solidFill>
                  <a:schemeClr val="tx1"/>
                </a:solidFill>
                <a:latin typeface="+mn-lt"/>
                <a:ea typeface="+mn-ea"/>
                <a:cs typeface="+mn-cs"/>
              </a:rPr>
              <a:t>. The city of Brisk </a:t>
            </a:r>
            <a:r>
              <a:rPr lang="en-GB" sz="1200" kern="1200" dirty="0" err="1" smtClean="0">
                <a:solidFill>
                  <a:schemeClr val="tx1"/>
                </a:solidFill>
                <a:latin typeface="+mn-lt"/>
                <a:ea typeface="+mn-ea"/>
                <a:cs typeface="+mn-cs"/>
              </a:rPr>
              <a:t>Dłita</a:t>
            </a:r>
            <a:r>
              <a:rPr lang="en-GB" sz="1200" kern="1200" dirty="0" smtClean="0">
                <a:solidFill>
                  <a:schemeClr val="tx1"/>
                </a:solidFill>
                <a:latin typeface="+mn-lt"/>
                <a:ea typeface="+mn-ea"/>
                <a:cs typeface="+mn-cs"/>
              </a:rPr>
              <a:t> was the city of his birth. He was a great merchant in the days of his youth and during the time of his old age he engaged much in Torah. In the year 5639 [1879], he was in the city of Petersburg and suddenly a decree was enacted on behalf of him because an upholstered wagon (i.e. trolley car) crossed over him and it shattered his leg. [And so] he walked haltingly upon a wooden leg (i.e. cane) all the remaining days of his life. His pains and his sufferings which he endured from this time were the greatest of burdens, but he carried them with great love. His eyes and his heart bore them eternally for the sake of his Creator. He maintained his vow which he made for the noblest of Jacob to build a house of study with his inheritance, for Torah and for prayer. He died Friday, the eve of the Holy Sabbath, 20th Tevet 5654 [1894]. May his soul be bound in the bond of everlasting life.</a:t>
            </a:r>
            <a:endParaRPr lang="en-US" sz="1200" kern="1200" dirty="0" smtClean="0">
              <a:solidFill>
                <a:schemeClr val="tx1"/>
              </a:solidFill>
              <a:latin typeface="+mn-lt"/>
              <a:ea typeface="+mn-ea"/>
              <a:cs typeface="+mn-cs"/>
            </a:endParaRPr>
          </a:p>
          <a:p>
            <a:r>
              <a:rPr lang="en-GB" sz="1200" kern="1200" dirty="0" smtClean="0">
                <a:solidFill>
                  <a:schemeClr val="tx1"/>
                </a:solidFill>
                <a:latin typeface="+mn-lt"/>
                <a:ea typeface="+mn-ea"/>
                <a:cs typeface="+mn-cs"/>
              </a:rPr>
              <a:t> </a:t>
            </a:r>
            <a:endParaRPr lang="en-US" sz="1200" kern="1200" dirty="0" smtClean="0">
              <a:solidFill>
                <a:schemeClr val="tx1"/>
              </a:solidFill>
              <a:latin typeface="+mn-lt"/>
              <a:ea typeface="+mn-ea"/>
              <a:cs typeface="+mn-cs"/>
            </a:endParaRPr>
          </a:p>
          <a:p>
            <a:r>
              <a:rPr lang="en-GB" sz="1200" kern="1200" dirty="0" err="1" smtClean="0">
                <a:solidFill>
                  <a:schemeClr val="tx1"/>
                </a:solidFill>
                <a:latin typeface="+mn-lt"/>
                <a:ea typeface="+mn-ea"/>
                <a:cs typeface="+mn-cs"/>
              </a:rPr>
              <a:t>Reb</a:t>
            </a:r>
            <a:r>
              <a:rPr lang="en-GB" sz="1200" kern="1200" dirty="0" smtClean="0">
                <a:solidFill>
                  <a:schemeClr val="tx1"/>
                </a:solidFill>
                <a:latin typeface="+mn-lt"/>
                <a:ea typeface="+mn-ea"/>
                <a:cs typeface="+mn-cs"/>
              </a:rPr>
              <a:t> </a:t>
            </a:r>
            <a:r>
              <a:rPr lang="en-GB" sz="1200" kern="1200" dirty="0" err="1" smtClean="0">
                <a:solidFill>
                  <a:schemeClr val="tx1"/>
                </a:solidFill>
                <a:latin typeface="+mn-lt"/>
                <a:ea typeface="+mn-ea"/>
                <a:cs typeface="+mn-cs"/>
              </a:rPr>
              <a:t>Napthali</a:t>
            </a:r>
            <a:r>
              <a:rPr lang="en-GB" sz="1200" kern="1200" dirty="0" smtClean="0">
                <a:solidFill>
                  <a:schemeClr val="tx1"/>
                </a:solidFill>
                <a:latin typeface="+mn-lt"/>
                <a:ea typeface="+mn-ea"/>
                <a:cs typeface="+mn-cs"/>
              </a:rPr>
              <a:t> was born in the city of Brisk </a:t>
            </a:r>
            <a:r>
              <a:rPr lang="en-GB" sz="1200" kern="1200" dirty="0" err="1" smtClean="0">
                <a:solidFill>
                  <a:schemeClr val="tx1"/>
                </a:solidFill>
                <a:latin typeface="+mn-lt"/>
                <a:ea typeface="+mn-ea"/>
                <a:cs typeface="+mn-cs"/>
              </a:rPr>
              <a:t>D’łita</a:t>
            </a:r>
            <a:r>
              <a:rPr lang="en-GB" sz="1200" kern="1200" dirty="0" smtClean="0">
                <a:solidFill>
                  <a:schemeClr val="tx1"/>
                </a:solidFill>
                <a:latin typeface="+mn-lt"/>
                <a:ea typeface="+mn-ea"/>
                <a:cs typeface="+mn-cs"/>
              </a:rPr>
              <a:t> (Polish Brest-Litovsk or Brest) in 5574 [1814], a city renowned as the place of origin for the </a:t>
            </a:r>
            <a:r>
              <a:rPr lang="en-GB" sz="1200" kern="1200" dirty="0" err="1" smtClean="0">
                <a:solidFill>
                  <a:schemeClr val="tx1"/>
                </a:solidFill>
                <a:latin typeface="+mn-lt"/>
                <a:ea typeface="+mn-ea"/>
                <a:cs typeface="+mn-cs"/>
              </a:rPr>
              <a:t>Soloveichik</a:t>
            </a:r>
            <a:r>
              <a:rPr lang="en-GB" sz="1200" kern="1200" dirty="0" smtClean="0">
                <a:solidFill>
                  <a:schemeClr val="tx1"/>
                </a:solidFill>
                <a:latin typeface="+mn-lt"/>
                <a:ea typeface="+mn-ea"/>
                <a:cs typeface="+mn-cs"/>
              </a:rPr>
              <a:t> dynasty of rabbinic scholars and their </a:t>
            </a:r>
            <a:r>
              <a:rPr lang="en-GB" sz="1200" i="1" kern="1200" dirty="0" smtClean="0">
                <a:solidFill>
                  <a:schemeClr val="tx1"/>
                </a:solidFill>
                <a:latin typeface="+mn-lt"/>
                <a:ea typeface="+mn-ea"/>
                <a:cs typeface="+mn-cs"/>
              </a:rPr>
              <a:t>yeshivas</a:t>
            </a:r>
            <a:r>
              <a:rPr lang="en-GB" sz="1200" kern="1200" dirty="0" smtClean="0">
                <a:solidFill>
                  <a:schemeClr val="tx1"/>
                </a:solidFill>
                <a:latin typeface="+mn-lt"/>
                <a:ea typeface="+mn-ea"/>
                <a:cs typeface="+mn-cs"/>
              </a:rPr>
              <a:t>, and for trade and commerce.  </a:t>
            </a:r>
            <a:r>
              <a:rPr lang="en-GB" sz="1200" kern="1200" dirty="0" err="1" smtClean="0">
                <a:solidFill>
                  <a:schemeClr val="tx1"/>
                </a:solidFill>
                <a:latin typeface="+mn-lt"/>
                <a:ea typeface="+mn-ea"/>
                <a:cs typeface="+mn-cs"/>
              </a:rPr>
              <a:t>Reb</a:t>
            </a:r>
            <a:r>
              <a:rPr lang="en-GB" sz="1200" kern="1200" dirty="0" smtClean="0">
                <a:solidFill>
                  <a:schemeClr val="tx1"/>
                </a:solidFill>
                <a:latin typeface="+mn-lt"/>
                <a:ea typeface="+mn-ea"/>
                <a:cs typeface="+mn-cs"/>
              </a:rPr>
              <a:t> Naphtali’s life seemed to mirror the character of his birth place; he was both “a great merchant” and a man deeply devoted to Torah study.  In the latter years of his life he physically suffered from an accident that occurred in (St.) Petersburg in 5639 [1879], at the age of 65. However, </a:t>
            </a:r>
            <a:r>
              <a:rPr lang="en-GB" sz="1200" kern="1200" dirty="0" err="1" smtClean="0">
                <a:solidFill>
                  <a:schemeClr val="tx1"/>
                </a:solidFill>
                <a:latin typeface="+mn-lt"/>
                <a:ea typeface="+mn-ea"/>
                <a:cs typeface="+mn-cs"/>
              </a:rPr>
              <a:t>Reb</a:t>
            </a:r>
            <a:r>
              <a:rPr lang="en-GB" sz="1200" kern="1200" dirty="0" smtClean="0">
                <a:solidFill>
                  <a:schemeClr val="tx1"/>
                </a:solidFill>
                <a:latin typeface="+mn-lt"/>
                <a:ea typeface="+mn-ea"/>
                <a:cs typeface="+mn-cs"/>
              </a:rPr>
              <a:t> Naphtali would live on until age 80, dying on the eve of the Holy Sabbath, 20</a:t>
            </a:r>
            <a:r>
              <a:rPr lang="en-GB" sz="1200" kern="1200" baseline="30000" dirty="0" smtClean="0">
                <a:solidFill>
                  <a:schemeClr val="tx1"/>
                </a:solidFill>
                <a:latin typeface="+mn-lt"/>
                <a:ea typeface="+mn-ea"/>
                <a:cs typeface="+mn-cs"/>
              </a:rPr>
              <a:t>th</a:t>
            </a:r>
            <a:r>
              <a:rPr lang="en-GB" sz="1200" kern="1200" dirty="0" smtClean="0">
                <a:solidFill>
                  <a:schemeClr val="tx1"/>
                </a:solidFill>
                <a:latin typeface="+mn-lt"/>
                <a:ea typeface="+mn-ea"/>
                <a:cs typeface="+mn-cs"/>
              </a:rPr>
              <a:t> Tevet 5654 (29 December 1893). Like the biblical Job, he was “an old man, full of days” (42:17).  His inscription records that though he “walked haltingly” on a “wooden leg”, i.e. a cane,  the remainder of his life, </a:t>
            </a:r>
            <a:r>
              <a:rPr lang="en-GB" sz="1200" kern="1200" dirty="0" err="1" smtClean="0">
                <a:solidFill>
                  <a:schemeClr val="tx1"/>
                </a:solidFill>
                <a:latin typeface="+mn-lt"/>
                <a:ea typeface="+mn-ea"/>
                <a:cs typeface="+mn-cs"/>
              </a:rPr>
              <a:t>Reb</a:t>
            </a:r>
            <a:r>
              <a:rPr lang="en-GB" sz="1200" kern="1200" dirty="0" smtClean="0">
                <a:solidFill>
                  <a:schemeClr val="tx1"/>
                </a:solidFill>
                <a:latin typeface="+mn-lt"/>
                <a:ea typeface="+mn-ea"/>
                <a:cs typeface="+mn-cs"/>
              </a:rPr>
              <a:t> Naphtali seems to have bore his sufferings with endurance – again like the biblical Job. Yet why were these details preserved on his </a:t>
            </a:r>
            <a:r>
              <a:rPr lang="en-GB" sz="1200" i="1" kern="1200" dirty="0" err="1" smtClean="0">
                <a:solidFill>
                  <a:schemeClr val="tx1"/>
                </a:solidFill>
                <a:latin typeface="+mn-lt"/>
                <a:ea typeface="+mn-ea"/>
                <a:cs typeface="+mn-cs"/>
              </a:rPr>
              <a:t>matzevah</a:t>
            </a:r>
            <a:r>
              <a:rPr lang="en-GB" sz="1200" kern="1200" dirty="0" smtClean="0">
                <a:solidFill>
                  <a:schemeClr val="tx1"/>
                </a:solidFill>
                <a:latin typeface="+mn-lt"/>
                <a:ea typeface="+mn-ea"/>
                <a:cs typeface="+mn-cs"/>
              </a:rPr>
              <a:t>, specifically the details of his accident and ‘wooden leg’?  (Figure 16)  </a:t>
            </a:r>
            <a:r>
              <a:rPr lang="en-GB" sz="1200" kern="1200" dirty="0" err="1" smtClean="0">
                <a:solidFill>
                  <a:schemeClr val="tx1"/>
                </a:solidFill>
                <a:latin typeface="+mn-lt"/>
                <a:ea typeface="+mn-ea"/>
                <a:cs typeface="+mn-cs"/>
              </a:rPr>
              <a:t>Reb</a:t>
            </a:r>
            <a:r>
              <a:rPr lang="en-GB" sz="1200" kern="1200" dirty="0" smtClean="0">
                <a:solidFill>
                  <a:schemeClr val="tx1"/>
                </a:solidFill>
                <a:latin typeface="+mn-lt"/>
                <a:ea typeface="+mn-ea"/>
                <a:cs typeface="+mn-cs"/>
              </a:rPr>
              <a:t> Naphtali had</a:t>
            </a:r>
            <a:r>
              <a:rPr lang="en-GB" sz="1200" i="1" kern="1200" dirty="0" smtClean="0">
                <a:solidFill>
                  <a:schemeClr val="tx1"/>
                </a:solidFill>
                <a:latin typeface="+mn-lt"/>
                <a:ea typeface="+mn-ea"/>
                <a:cs typeface="+mn-cs"/>
              </a:rPr>
              <a:t> </a:t>
            </a:r>
            <a:r>
              <a:rPr lang="en-GB" sz="1200" kern="1200" dirty="0" smtClean="0">
                <a:solidFill>
                  <a:schemeClr val="tx1"/>
                </a:solidFill>
                <a:latin typeface="+mn-lt"/>
                <a:ea typeface="+mn-ea"/>
                <a:cs typeface="+mn-cs"/>
              </a:rPr>
              <a:t>“maintained his vow which he made” to finance the building of a </a:t>
            </a:r>
            <a:r>
              <a:rPr lang="en-GB" sz="1200" i="1" kern="1200" dirty="0" err="1" smtClean="0">
                <a:solidFill>
                  <a:schemeClr val="tx1"/>
                </a:solidFill>
                <a:latin typeface="+mn-lt"/>
                <a:ea typeface="+mn-ea"/>
                <a:cs typeface="+mn-cs"/>
              </a:rPr>
              <a:t>beth-midrash</a:t>
            </a:r>
            <a:r>
              <a:rPr lang="en-GB" sz="1200" kern="1200" dirty="0" smtClean="0">
                <a:solidFill>
                  <a:schemeClr val="tx1"/>
                </a:solidFill>
                <a:latin typeface="+mn-lt"/>
                <a:ea typeface="+mn-ea"/>
                <a:cs typeface="+mn-cs"/>
              </a:rPr>
              <a:t> with his inheritance.  According to his epitaph, </a:t>
            </a:r>
            <a:r>
              <a:rPr lang="en-GB" sz="1200" kern="1200" dirty="0" err="1" smtClean="0">
                <a:solidFill>
                  <a:schemeClr val="tx1"/>
                </a:solidFill>
                <a:latin typeface="+mn-lt"/>
                <a:ea typeface="+mn-ea"/>
                <a:cs typeface="+mn-cs"/>
              </a:rPr>
              <a:t>Reb</a:t>
            </a:r>
            <a:r>
              <a:rPr lang="en-GB" sz="1200" kern="1200" dirty="0" smtClean="0">
                <a:solidFill>
                  <a:schemeClr val="tx1"/>
                </a:solidFill>
                <a:latin typeface="+mn-lt"/>
                <a:ea typeface="+mn-ea"/>
                <a:cs typeface="+mn-cs"/>
              </a:rPr>
              <a:t> Naphtali vowed even before his accident to build a </a:t>
            </a:r>
            <a:r>
              <a:rPr lang="en-GB" sz="1200" i="1" kern="1200" dirty="0" err="1" smtClean="0">
                <a:solidFill>
                  <a:schemeClr val="tx1"/>
                </a:solidFill>
                <a:latin typeface="+mn-lt"/>
                <a:ea typeface="+mn-ea"/>
                <a:cs typeface="+mn-cs"/>
              </a:rPr>
              <a:t>beth-midrash</a:t>
            </a:r>
            <a:r>
              <a:rPr lang="en-GB" sz="1200" kern="1200" dirty="0" smtClean="0">
                <a:solidFill>
                  <a:schemeClr val="tx1"/>
                </a:solidFill>
                <a:latin typeface="+mn-lt"/>
                <a:ea typeface="+mn-ea"/>
                <a:cs typeface="+mn-cs"/>
              </a:rPr>
              <a:t>.  His accident seems to have reaffirmed this vow.  In 1901 – seven years after </a:t>
            </a:r>
            <a:r>
              <a:rPr lang="en-GB" sz="1200" kern="1200" dirty="0" err="1" smtClean="0">
                <a:solidFill>
                  <a:schemeClr val="tx1"/>
                </a:solidFill>
                <a:latin typeface="+mn-lt"/>
                <a:ea typeface="+mn-ea"/>
                <a:cs typeface="+mn-cs"/>
              </a:rPr>
              <a:t>Reb</a:t>
            </a:r>
            <a:r>
              <a:rPr lang="en-GB" sz="1200" kern="1200" dirty="0" smtClean="0">
                <a:solidFill>
                  <a:schemeClr val="tx1"/>
                </a:solidFill>
                <a:latin typeface="+mn-lt"/>
                <a:ea typeface="+mn-ea"/>
                <a:cs typeface="+mn-cs"/>
              </a:rPr>
              <a:t> Naphtali’s death, his house of study </a:t>
            </a:r>
            <a:r>
              <a:rPr lang="en-GB" sz="1200" i="1" kern="1200" dirty="0" err="1" smtClean="0">
                <a:solidFill>
                  <a:schemeClr val="tx1"/>
                </a:solidFill>
                <a:latin typeface="+mn-lt"/>
                <a:ea typeface="+mn-ea"/>
                <a:cs typeface="+mn-cs"/>
              </a:rPr>
              <a:t>Nejmark</a:t>
            </a:r>
            <a:r>
              <a:rPr lang="en-GB" sz="1200" i="1" kern="1200" dirty="0" smtClean="0">
                <a:solidFill>
                  <a:schemeClr val="tx1"/>
                </a:solidFill>
                <a:latin typeface="+mn-lt"/>
                <a:ea typeface="+mn-ea"/>
                <a:cs typeface="+mn-cs"/>
              </a:rPr>
              <a:t> Beth </a:t>
            </a:r>
            <a:r>
              <a:rPr lang="en-GB" sz="1200" i="1" kern="1200" dirty="0" err="1" smtClean="0">
                <a:solidFill>
                  <a:schemeClr val="tx1"/>
                </a:solidFill>
                <a:latin typeface="+mn-lt"/>
                <a:ea typeface="+mn-ea"/>
                <a:cs typeface="+mn-cs"/>
              </a:rPr>
              <a:t>HaMidrash</a:t>
            </a:r>
            <a:r>
              <a:rPr lang="en-GB" sz="1200" kern="1200" dirty="0" smtClean="0">
                <a:solidFill>
                  <a:schemeClr val="tx1"/>
                </a:solidFill>
                <a:latin typeface="+mn-lt"/>
                <a:ea typeface="+mn-ea"/>
                <a:cs typeface="+mn-cs"/>
              </a:rPr>
              <a:t>, located on </a:t>
            </a:r>
            <a:r>
              <a:rPr lang="en-GB" sz="1200" kern="1200" dirty="0" err="1" smtClean="0">
                <a:solidFill>
                  <a:schemeClr val="tx1"/>
                </a:solidFill>
                <a:latin typeface="+mn-lt"/>
                <a:ea typeface="+mn-ea"/>
                <a:cs typeface="+mn-cs"/>
              </a:rPr>
              <a:t>Kupiecka</a:t>
            </a:r>
            <a:r>
              <a:rPr lang="en-GB" sz="1200" kern="1200" dirty="0" smtClean="0">
                <a:solidFill>
                  <a:schemeClr val="tx1"/>
                </a:solidFill>
                <a:latin typeface="+mn-lt"/>
                <a:ea typeface="+mn-ea"/>
                <a:cs typeface="+mn-cs"/>
              </a:rPr>
              <a:t> Street (current </a:t>
            </a:r>
            <a:r>
              <a:rPr lang="en-GB" sz="1200" kern="1200" dirty="0" err="1" smtClean="0">
                <a:solidFill>
                  <a:schemeClr val="tx1"/>
                </a:solidFill>
                <a:latin typeface="+mn-lt"/>
                <a:ea typeface="+mn-ea"/>
                <a:cs typeface="+mn-cs"/>
              </a:rPr>
              <a:t>Malmeda</a:t>
            </a:r>
            <a:r>
              <a:rPr lang="en-GB" sz="1200" kern="1200" dirty="0" smtClean="0">
                <a:solidFill>
                  <a:schemeClr val="tx1"/>
                </a:solidFill>
                <a:latin typeface="+mn-lt"/>
                <a:ea typeface="+mn-ea"/>
                <a:cs typeface="+mn-cs"/>
              </a:rPr>
              <a:t> Street) in Białystok, was built and dedicated.</a:t>
            </a:r>
            <a:r>
              <a:rPr lang="en-US" dirty="0" smtClean="0"/>
              <a:t> </a:t>
            </a:r>
            <a:r>
              <a:rPr lang="en-GB" sz="1200" kern="1200" dirty="0" smtClean="0">
                <a:solidFill>
                  <a:schemeClr val="tx1"/>
                </a:solidFill>
                <a:latin typeface="+mn-lt"/>
                <a:ea typeface="+mn-ea"/>
                <a:cs typeface="+mn-cs"/>
              </a:rPr>
              <a:t>Though his date of birth is not provided, his date of death [5654] and length of life [80 years] are provided to establish a date of birth.</a:t>
            </a:r>
            <a:r>
              <a:rPr lang="en-US" sz="1200" kern="1200" baseline="0" dirty="0" smtClean="0">
                <a:solidFill>
                  <a:schemeClr val="tx1"/>
                </a:solidFill>
                <a:latin typeface="+mn-lt"/>
                <a:ea typeface="+mn-ea"/>
                <a:cs typeface="+mn-cs"/>
              </a:rPr>
              <a:t> </a:t>
            </a:r>
            <a:r>
              <a:rPr lang="en-GB" sz="1200" kern="1200" dirty="0" smtClean="0">
                <a:solidFill>
                  <a:schemeClr val="tx1"/>
                </a:solidFill>
                <a:latin typeface="+mn-lt"/>
                <a:ea typeface="+mn-ea"/>
                <a:cs typeface="+mn-cs"/>
              </a:rPr>
              <a:t>This inheritance may be connected with a debt exaction to his father as preserved in the </a:t>
            </a:r>
            <a:r>
              <a:rPr lang="en-GB" sz="1200" i="1" kern="1200" dirty="0" smtClean="0">
                <a:solidFill>
                  <a:schemeClr val="tx1"/>
                </a:solidFill>
                <a:latin typeface="+mn-lt"/>
                <a:ea typeface="+mn-ea"/>
                <a:cs typeface="+mn-cs"/>
              </a:rPr>
              <a:t>Byelorussia National Historical Archive</a:t>
            </a:r>
            <a:r>
              <a:rPr lang="en-GB" sz="1200" kern="1200" dirty="0" smtClean="0">
                <a:solidFill>
                  <a:schemeClr val="tx1"/>
                </a:solidFill>
                <a:latin typeface="+mn-lt"/>
                <a:ea typeface="+mn-ea"/>
                <a:cs typeface="+mn-cs"/>
              </a:rPr>
              <a:t>. Fond 2, </a:t>
            </a:r>
            <a:r>
              <a:rPr lang="en-GB" sz="1200" kern="1200" dirty="0" err="1" smtClean="0">
                <a:solidFill>
                  <a:schemeClr val="tx1"/>
                </a:solidFill>
                <a:latin typeface="+mn-lt"/>
                <a:ea typeface="+mn-ea"/>
                <a:cs typeface="+mn-cs"/>
              </a:rPr>
              <a:t>Opis</a:t>
            </a:r>
            <a:r>
              <a:rPr lang="en-GB" sz="1200" kern="1200" dirty="0" smtClean="0">
                <a:solidFill>
                  <a:schemeClr val="tx1"/>
                </a:solidFill>
                <a:latin typeface="+mn-lt"/>
                <a:ea typeface="+mn-ea"/>
                <a:cs typeface="+mn-cs"/>
              </a:rPr>
              <a:t> 2 (1806-1815)  entry 636.</a:t>
            </a:r>
            <a:endParaRPr lang="en-US" sz="120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94C5DABD-D911-43A9-BF68-871843AC000C}" type="slidenum">
              <a:rPr lang="en-US" smtClean="0"/>
              <a:pPr/>
              <a:t>13</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One such inscription in Section 76 told of the violent death of </a:t>
            </a:r>
            <a:r>
              <a:rPr lang="en-US" sz="1200" kern="1200" dirty="0" err="1" smtClean="0">
                <a:solidFill>
                  <a:schemeClr val="tx1"/>
                </a:solidFill>
                <a:latin typeface="+mn-lt"/>
                <a:ea typeface="+mn-ea"/>
                <a:cs typeface="+mn-cs"/>
              </a:rPr>
              <a:t>Dobe</a:t>
            </a:r>
            <a:r>
              <a:rPr lang="en-US" sz="1200" kern="1200" dirty="0" smtClean="0">
                <a:solidFill>
                  <a:schemeClr val="tx1"/>
                </a:solidFill>
                <a:latin typeface="+mn-lt"/>
                <a:ea typeface="+mn-ea"/>
                <a:cs typeface="+mn-cs"/>
              </a:rPr>
              <a:t>, the nine year old daughter of </a:t>
            </a:r>
            <a:r>
              <a:rPr lang="en-US" sz="1200" kern="1200" dirty="0" err="1" smtClean="0">
                <a:solidFill>
                  <a:schemeClr val="tx1"/>
                </a:solidFill>
                <a:latin typeface="+mn-lt"/>
                <a:ea typeface="+mn-ea"/>
                <a:cs typeface="+mn-cs"/>
              </a:rPr>
              <a:t>Reb</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Chaim</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Kaplański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Dobe</a:t>
            </a:r>
            <a:r>
              <a:rPr lang="en-US" sz="1200" kern="1200" dirty="0" smtClean="0">
                <a:solidFill>
                  <a:schemeClr val="tx1"/>
                </a:solidFill>
                <a:latin typeface="+mn-lt"/>
                <a:ea typeface="+mn-ea"/>
                <a:cs typeface="+mn-cs"/>
              </a:rPr>
              <a:t> was killed on 19 August 1920 in Bialystok, amidst the violence that assailed the Jewish community as the Red Army entered Bialystok in late July, just three days before the Polish army recaptured the city.  Her inscription begins with a poem: "A blossom is fresh, a flower is tender.  Before it fully ripened, it was plucked, it was killed.” This beautiful first stanza, likening this precious daughter to a fresh blossom and a tender flower, is ever so quickly shattered by the imagery which follows.  This little girl, </a:t>
            </a:r>
            <a:r>
              <a:rPr lang="en-US" sz="1200" kern="1200" dirty="0" err="1" smtClean="0">
                <a:solidFill>
                  <a:schemeClr val="tx1"/>
                </a:solidFill>
                <a:latin typeface="+mn-lt"/>
                <a:ea typeface="+mn-ea"/>
                <a:cs typeface="+mn-cs"/>
              </a:rPr>
              <a:t>Dabe</a:t>
            </a:r>
            <a:r>
              <a:rPr lang="en-US" sz="1200" kern="1200" dirty="0" smtClean="0">
                <a:solidFill>
                  <a:schemeClr val="tx1"/>
                </a:solidFill>
                <a:latin typeface="+mn-lt"/>
                <a:ea typeface="+mn-ea"/>
                <a:cs typeface="+mn-cs"/>
              </a:rPr>
              <a:t>, had not yet ‘ripened’. She had barely experienced a decade of life before she was killed.  </a:t>
            </a:r>
            <a:r>
              <a:rPr lang="en-US" sz="1200" kern="1200" dirty="0" err="1" smtClean="0">
                <a:solidFill>
                  <a:schemeClr val="tx1"/>
                </a:solidFill>
                <a:latin typeface="+mn-lt"/>
                <a:ea typeface="+mn-ea"/>
                <a:cs typeface="+mn-cs"/>
              </a:rPr>
              <a:t>Dabe</a:t>
            </a:r>
            <a:r>
              <a:rPr lang="en-US" sz="1200" kern="1200" dirty="0" smtClean="0">
                <a:solidFill>
                  <a:schemeClr val="tx1"/>
                </a:solidFill>
                <a:latin typeface="+mn-lt"/>
                <a:ea typeface="+mn-ea"/>
                <a:cs typeface="+mn-cs"/>
              </a:rPr>
              <a:t> was denied life.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r>
              <a:rPr lang="en-US" sz="1200" b="1" kern="1200" baseline="0" dirty="0" smtClean="0">
                <a:solidFill>
                  <a:schemeClr val="tx1"/>
                </a:solidFill>
                <a:latin typeface="+mn-lt"/>
                <a:ea typeface="+mn-ea"/>
                <a:cs typeface="+mn-cs"/>
              </a:rPr>
              <a:t>[A] Alas! [A] We have perished (because of) [A] Asher [A] our father!</a:t>
            </a:r>
          </a:p>
          <a:p>
            <a:r>
              <a:rPr lang="en-US" sz="1200" b="1" kern="1200" baseline="0" dirty="0" smtClean="0">
                <a:solidFill>
                  <a:schemeClr val="tx1"/>
                </a:solidFill>
                <a:latin typeface="+mn-lt"/>
                <a:ea typeface="+mn-ea"/>
                <a:cs typeface="+mn-cs"/>
              </a:rPr>
              <a:t>[Š] Has ended [Š] our peace! [Š] the destroyer(?) [Š] has destroyed us.</a:t>
            </a:r>
          </a:p>
          <a:p>
            <a:r>
              <a:rPr lang="en-US" sz="1200" b="1" kern="1200" baseline="0" dirty="0" smtClean="0">
                <a:solidFill>
                  <a:schemeClr val="tx1"/>
                </a:solidFill>
                <a:latin typeface="+mn-lt"/>
                <a:ea typeface="+mn-ea"/>
                <a:cs typeface="+mn-cs"/>
              </a:rPr>
              <a:t>[R] He loved [R] (the) poor; [R] many [R] extolled him;</a:t>
            </a:r>
          </a:p>
          <a:p>
            <a:r>
              <a:rPr lang="en-US" sz="1200" b="1" kern="1200" baseline="0" dirty="0" smtClean="0">
                <a:solidFill>
                  <a:schemeClr val="tx1"/>
                </a:solidFill>
                <a:latin typeface="+mn-lt"/>
                <a:ea typeface="+mn-ea"/>
                <a:cs typeface="+mn-cs"/>
              </a:rPr>
              <a:t>[Ts] O, Rock! [Ts] Upright One! [Ts] Tested were [Ts] his righteous acts!</a:t>
            </a:r>
          </a:p>
          <a:p>
            <a:r>
              <a:rPr lang="en-US" sz="1200" b="1" kern="1200" baseline="0" dirty="0" smtClean="0">
                <a:solidFill>
                  <a:schemeClr val="tx1"/>
                </a:solidFill>
                <a:latin typeface="+mn-lt"/>
                <a:ea typeface="+mn-ea"/>
                <a:cs typeface="+mn-cs"/>
              </a:rPr>
              <a:t>[B] In life [B] he chose [B] Torah, [B] faithfulness.</a:t>
            </a:r>
          </a:p>
          <a:p>
            <a:r>
              <a:rPr lang="en-US" sz="1200" b="1" kern="1200" baseline="0" dirty="0" smtClean="0">
                <a:solidFill>
                  <a:schemeClr val="tx1"/>
                </a:solidFill>
                <a:latin typeface="+mn-lt"/>
                <a:ea typeface="+mn-ea"/>
                <a:cs typeface="+mn-cs"/>
              </a:rPr>
              <a:t>[Y] They brought him forth, [Y] they were many; [Y] they remembered him; [Y] they held him</a:t>
            </a:r>
          </a:p>
          <a:p>
            <a:r>
              <a:rPr lang="en-US" sz="1200" kern="1200" baseline="0" dirty="0" smtClean="0">
                <a:solidFill>
                  <a:schemeClr val="tx1"/>
                </a:solidFill>
                <a:latin typeface="+mn-lt"/>
                <a:ea typeface="+mn-ea"/>
                <a:cs typeface="+mn-cs"/>
              </a:rPr>
              <a:t>dear.</a:t>
            </a:r>
          </a:p>
          <a:p>
            <a:r>
              <a:rPr lang="en-US" sz="1200" b="1" kern="1200" baseline="0" dirty="0" smtClean="0">
                <a:solidFill>
                  <a:schemeClr val="tx1"/>
                </a:solidFill>
                <a:latin typeface="+mn-lt"/>
                <a:ea typeface="+mn-ea"/>
                <a:cs typeface="+mn-cs"/>
              </a:rPr>
              <a:t>[H] They, [H] the sons, [H] the honored ones, [H] the father.</a:t>
            </a:r>
          </a:p>
          <a:p>
            <a:r>
              <a:rPr lang="en-US" sz="1200" b="1" kern="1200" baseline="0" dirty="0" smtClean="0">
                <a:solidFill>
                  <a:schemeClr val="tx1"/>
                </a:solidFill>
                <a:latin typeface="+mn-lt"/>
                <a:ea typeface="+mn-ea"/>
                <a:cs typeface="+mn-cs"/>
              </a:rPr>
              <a:t>[K] All of them, [K] honored him [K] as in life, [K] as in death.</a:t>
            </a:r>
          </a:p>
          <a:p>
            <a:r>
              <a:rPr lang="en-US" sz="1200" b="1" kern="1200" baseline="0" dirty="0" smtClean="0">
                <a:solidFill>
                  <a:schemeClr val="tx1"/>
                </a:solidFill>
                <a:latin typeface="+mn-lt"/>
                <a:ea typeface="+mn-ea"/>
                <a:cs typeface="+mn-cs"/>
              </a:rPr>
              <a:t>[H] They contemplated, [H] they constructed [H] the memorial [H] this one.</a:t>
            </a:r>
          </a:p>
          <a:p>
            <a:r>
              <a:rPr lang="en-US" sz="1200" b="1" kern="1200" baseline="0" dirty="0" smtClean="0">
                <a:solidFill>
                  <a:schemeClr val="tx1"/>
                </a:solidFill>
                <a:latin typeface="+mn-lt"/>
                <a:ea typeface="+mn-ea"/>
                <a:cs typeface="+mn-cs"/>
              </a:rPr>
              <a:t>[N] Extinguished is [N] lamp, [N] spirit [N] honorable.</a:t>
            </a:r>
            <a:endParaRPr lang="en-US" sz="1200" kern="1200" dirty="0" smtClean="0">
              <a:solidFill>
                <a:schemeClr val="tx1"/>
              </a:solidFill>
              <a:latin typeface="+mn-lt"/>
              <a:ea typeface="+mn-ea"/>
              <a:cs typeface="+mn-cs"/>
            </a:endParaRPr>
          </a:p>
          <a:p>
            <a:r>
              <a:rPr lang="en-US" dirty="0" smtClean="0"/>
              <a:t>He died 7 Iyar 5662</a:t>
            </a:r>
            <a:endParaRPr lang="en-US" dirty="0"/>
          </a:p>
        </p:txBody>
      </p:sp>
      <p:sp>
        <p:nvSpPr>
          <p:cNvPr id="4" name="Slide Number Placeholder 3"/>
          <p:cNvSpPr>
            <a:spLocks noGrp="1"/>
          </p:cNvSpPr>
          <p:nvPr>
            <p:ph type="sldNum" sz="quarter" idx="10"/>
          </p:nvPr>
        </p:nvSpPr>
        <p:spPr/>
        <p:txBody>
          <a:bodyPr/>
          <a:lstStyle/>
          <a:p>
            <a:fld id="{94C5DABD-D911-43A9-BF68-871843AC000C}" type="slidenum">
              <a:rPr lang="en-US" smtClean="0"/>
              <a:pPr/>
              <a:t>14</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latin typeface="+mn-lt"/>
                <a:ea typeface="+mn-ea"/>
                <a:cs typeface="+mn-cs"/>
              </a:rPr>
              <a:t>In these earliest epitaphs from Białystok, subtle words or an unexpected phrase also reveal the harsh realities of life and a pure, emotional dimension to loss at the dawn of the 20</a:t>
            </a:r>
            <a:r>
              <a:rPr lang="en-GB" sz="1200" kern="1200" baseline="30000" dirty="0" smtClean="0">
                <a:solidFill>
                  <a:schemeClr val="tx1"/>
                </a:solidFill>
                <a:latin typeface="+mn-lt"/>
                <a:ea typeface="+mn-ea"/>
                <a:cs typeface="+mn-cs"/>
              </a:rPr>
              <a:t>th</a:t>
            </a:r>
            <a:r>
              <a:rPr lang="en-GB" sz="1200" kern="1200" dirty="0" smtClean="0">
                <a:solidFill>
                  <a:schemeClr val="tx1"/>
                </a:solidFill>
                <a:latin typeface="+mn-lt"/>
                <a:ea typeface="+mn-ea"/>
                <a:cs typeface="+mn-cs"/>
              </a:rPr>
              <a:t> century.  Premature death is indicated, at times, by simple phrases such as “Here lies a young man”, “an unmarried woman” or “a child”. Statistically, the months in which the majority of deaths occurred, namely from Tevet (December-January) through Adar (February-March) – the coldest of winter months, concur with expectations of the impact of the harshness of Białystok’s weather on human life.  Contrary to the hoped for cycle of human life, we also find epitaphs that reveal a child’s passing before a parent.  Another telling term /</a:t>
            </a:r>
            <a:r>
              <a:rPr lang="he-IL" sz="1200" kern="1200" dirty="0" smtClean="0">
                <a:solidFill>
                  <a:schemeClr val="tx1"/>
                </a:solidFill>
                <a:latin typeface="+mn-lt"/>
                <a:ea typeface="+mn-ea"/>
                <a:cs typeface="+mn-cs"/>
              </a:rPr>
              <a:t>האלדת</a:t>
            </a:r>
            <a:r>
              <a:rPr lang="en-GB" sz="1200" kern="1200" dirty="0" smtClean="0">
                <a:solidFill>
                  <a:schemeClr val="tx1"/>
                </a:solidFill>
                <a:latin typeface="+mn-lt"/>
                <a:ea typeface="+mn-ea"/>
                <a:cs typeface="+mn-cs"/>
              </a:rPr>
              <a:t>/ [sic], or variants thereof, indicates a woman who died “in confinement”, i.e. while pregnant, in childbirth or in the traditional period of ‘confinement’ that followed childbirth, </a:t>
            </a:r>
            <a:endParaRPr lang="en-US" dirty="0"/>
          </a:p>
        </p:txBody>
      </p:sp>
      <p:sp>
        <p:nvSpPr>
          <p:cNvPr id="4" name="Slide Number Placeholder 3"/>
          <p:cNvSpPr>
            <a:spLocks noGrp="1"/>
          </p:cNvSpPr>
          <p:nvPr>
            <p:ph type="sldNum" sz="quarter" idx="10"/>
          </p:nvPr>
        </p:nvSpPr>
        <p:spPr/>
        <p:txBody>
          <a:bodyPr/>
          <a:lstStyle/>
          <a:p>
            <a:fld id="{94C5DABD-D911-43A9-BF68-871843AC000C}" type="slidenum">
              <a:rPr lang="en-US" smtClean="0"/>
              <a:pPr/>
              <a:t>15</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i="1" u="none" strike="noStrike" kern="1200" dirty="0" smtClean="0">
                <a:solidFill>
                  <a:schemeClr val="tx1"/>
                </a:solidFill>
                <a:latin typeface="+mn-lt"/>
                <a:ea typeface="+mn-ea"/>
                <a:cs typeface="+mn-cs"/>
              </a:rPr>
              <a:t>"Here lies children burnt by fire. It is indeed </a:t>
            </a:r>
            <a:r>
              <a:rPr lang="en-US" sz="1200" b="0" i="1" u="none" strike="noStrike" kern="1200" dirty="0" err="1" smtClean="0">
                <a:solidFill>
                  <a:schemeClr val="tx1"/>
                </a:solidFill>
                <a:latin typeface="+mn-lt"/>
                <a:ea typeface="+mn-ea"/>
                <a:cs typeface="+mn-cs"/>
              </a:rPr>
              <a:t>Chaim</a:t>
            </a:r>
            <a:r>
              <a:rPr lang="en-US" sz="1200" b="0" i="1" u="none" strike="noStrike" kern="1200" dirty="0" smtClean="0">
                <a:solidFill>
                  <a:schemeClr val="tx1"/>
                </a:solidFill>
                <a:latin typeface="+mn-lt"/>
                <a:ea typeface="+mn-ea"/>
                <a:cs typeface="+mn-cs"/>
              </a:rPr>
              <a:t> </a:t>
            </a:r>
            <a:r>
              <a:rPr lang="en-US" sz="1200" b="0" i="1" u="none" strike="noStrike" kern="1200" dirty="0" err="1" smtClean="0">
                <a:solidFill>
                  <a:schemeClr val="tx1"/>
                </a:solidFill>
                <a:latin typeface="+mn-lt"/>
                <a:ea typeface="+mn-ea"/>
                <a:cs typeface="+mn-cs"/>
              </a:rPr>
              <a:t>Lejb</a:t>
            </a:r>
            <a:r>
              <a:rPr lang="en-US" sz="1200" b="0" i="1" u="none" strike="noStrike" kern="1200" dirty="0" smtClean="0">
                <a:solidFill>
                  <a:schemeClr val="tx1"/>
                </a:solidFill>
                <a:latin typeface="+mn-lt"/>
                <a:ea typeface="+mn-ea"/>
                <a:cs typeface="+mn-cs"/>
              </a:rPr>
              <a:t>, 8 years old, Shalom </a:t>
            </a:r>
            <a:r>
              <a:rPr lang="en-US" sz="1200" b="0" i="1" u="none" strike="noStrike" kern="1200" dirty="0" err="1" smtClean="0">
                <a:solidFill>
                  <a:schemeClr val="tx1"/>
                </a:solidFill>
                <a:latin typeface="+mn-lt"/>
                <a:ea typeface="+mn-ea"/>
                <a:cs typeface="+mn-cs"/>
              </a:rPr>
              <a:t>Shechna</a:t>
            </a:r>
            <a:r>
              <a:rPr lang="en-US" sz="1200" b="0" i="1" u="none" strike="noStrike" kern="1200" dirty="0" smtClean="0">
                <a:solidFill>
                  <a:schemeClr val="tx1"/>
                </a:solidFill>
                <a:latin typeface="+mn-lt"/>
                <a:ea typeface="+mn-ea"/>
                <a:cs typeface="+mn-cs"/>
              </a:rPr>
              <a:t>, 6 years old,  and Israel Abraham, 4 years old, sons of R. Asher </a:t>
            </a:r>
            <a:r>
              <a:rPr lang="en-US" sz="1200" b="0" i="1" u="none" strike="noStrike" kern="1200" dirty="0" err="1" smtClean="0">
                <a:solidFill>
                  <a:schemeClr val="tx1"/>
                </a:solidFill>
                <a:latin typeface="+mn-lt"/>
                <a:ea typeface="+mn-ea"/>
                <a:cs typeface="+mn-cs"/>
              </a:rPr>
              <a:t>Topolski</a:t>
            </a:r>
            <a:r>
              <a:rPr lang="en-US" sz="1200" b="0" i="1" u="none" strike="noStrike" kern="1200" dirty="0" smtClean="0">
                <a:solidFill>
                  <a:schemeClr val="tx1"/>
                </a:solidFill>
                <a:latin typeface="+mn-lt"/>
                <a:ea typeface="+mn-ea"/>
                <a:cs typeface="+mn-cs"/>
              </a:rPr>
              <a:t>. They were burnt on Wednesday 15 Adar II year 5668 (18 March 1908). May there souls be bound in the bond of everlasting life." </a:t>
            </a:r>
          </a:p>
          <a:p>
            <a:endParaRPr lang="en-US" sz="1200" b="0" i="1" u="none" strike="noStrike" kern="1200" dirty="0" smtClean="0">
              <a:solidFill>
                <a:schemeClr val="tx1"/>
              </a:solidFill>
              <a:latin typeface="+mn-lt"/>
              <a:ea typeface="+mn-ea"/>
              <a:cs typeface="+mn-cs"/>
            </a:endParaRPr>
          </a:p>
          <a:p>
            <a:r>
              <a:rPr lang="en-US" sz="1200" b="0" i="1" u="none" strike="noStrike" kern="1200" dirty="0" smtClean="0">
                <a:solidFill>
                  <a:schemeClr val="tx1"/>
                </a:solidFill>
                <a:latin typeface="+mn-lt"/>
                <a:ea typeface="+mn-ea"/>
                <a:cs typeface="+mn-cs"/>
              </a:rPr>
              <a:t>1903 </a:t>
            </a:r>
            <a:r>
              <a:rPr lang="en-US" sz="1200" b="0" i="1" u="none" strike="noStrike" kern="1200" dirty="0" err="1" smtClean="0">
                <a:solidFill>
                  <a:schemeClr val="tx1"/>
                </a:solidFill>
                <a:latin typeface="+mn-lt"/>
                <a:ea typeface="+mn-ea"/>
                <a:cs typeface="+mn-cs"/>
              </a:rPr>
              <a:t>Vissia</a:t>
            </a:r>
            <a:r>
              <a:rPr lang="en-US" sz="1200" b="0" i="1" u="none" strike="noStrike" kern="1200" dirty="0" smtClean="0">
                <a:solidFill>
                  <a:schemeClr val="tx1"/>
                </a:solidFill>
                <a:latin typeface="+mn-lt"/>
                <a:ea typeface="+mn-ea"/>
                <a:cs typeface="+mn-cs"/>
              </a:rPr>
              <a:t> </a:t>
            </a:r>
            <a:r>
              <a:rPr lang="en-US" sz="1200" b="0" i="1" u="none" strike="noStrike" kern="1200" dirty="0" err="1" smtClean="0">
                <a:solidFill>
                  <a:schemeClr val="tx1"/>
                </a:solidFill>
                <a:latin typeface="+mn-lt"/>
                <a:ea typeface="+mn-ea"/>
                <a:cs typeface="+mn-cs"/>
              </a:rPr>
              <a:t>Rosia</a:t>
            </a:r>
            <a:r>
              <a:rPr lang="en-US" sz="1200" b="0" i="1" u="none" strike="noStrike" kern="1200" dirty="0" smtClean="0">
                <a:solidFill>
                  <a:schemeClr val="tx1"/>
                </a:solidFill>
                <a:latin typeface="+mn-lt"/>
                <a:ea typeface="+mn-ea"/>
                <a:cs typeface="+mn-cs"/>
              </a:rPr>
              <a:t> Bialystok Director –</a:t>
            </a:r>
            <a:r>
              <a:rPr lang="en-US" sz="1200" b="0" i="1" u="none" strike="noStrike" kern="1200" baseline="0" dirty="0" smtClean="0">
                <a:solidFill>
                  <a:schemeClr val="tx1"/>
                </a:solidFill>
                <a:latin typeface="+mn-lt"/>
                <a:ea typeface="+mn-ea"/>
                <a:cs typeface="+mn-cs"/>
              </a:rPr>
              <a:t> </a:t>
            </a:r>
            <a:r>
              <a:rPr lang="en-US" sz="1200" b="0" i="1" u="none" strike="noStrike" kern="1200" baseline="0" dirty="0" err="1" smtClean="0">
                <a:solidFill>
                  <a:schemeClr val="tx1"/>
                </a:solidFill>
                <a:latin typeface="+mn-lt"/>
                <a:ea typeface="+mn-ea"/>
                <a:cs typeface="+mn-cs"/>
              </a:rPr>
              <a:t>Osher</a:t>
            </a:r>
            <a:r>
              <a:rPr lang="en-US" sz="1200" b="0" i="1" u="none" strike="noStrike" kern="1200" baseline="0" dirty="0" smtClean="0">
                <a:solidFill>
                  <a:schemeClr val="tx1"/>
                </a:solidFill>
                <a:latin typeface="+mn-lt"/>
                <a:ea typeface="+mn-ea"/>
                <a:cs typeface="+mn-cs"/>
              </a:rPr>
              <a:t> </a:t>
            </a:r>
            <a:r>
              <a:rPr lang="en-US" sz="1200" b="0" i="1" u="none" strike="noStrike" kern="1200" baseline="0" dirty="0" err="1" smtClean="0">
                <a:solidFill>
                  <a:schemeClr val="tx1"/>
                </a:solidFill>
                <a:latin typeface="+mn-lt"/>
                <a:ea typeface="+mn-ea"/>
                <a:cs typeface="+mn-cs"/>
              </a:rPr>
              <a:t>Topelski</a:t>
            </a:r>
            <a:r>
              <a:rPr lang="en-US" sz="1200" b="0" i="1" u="none" strike="noStrike" kern="1200" baseline="0" dirty="0" smtClean="0">
                <a:solidFill>
                  <a:schemeClr val="tx1"/>
                </a:solidFill>
                <a:latin typeface="+mn-lt"/>
                <a:ea typeface="+mn-ea"/>
                <a:cs typeface="+mn-cs"/>
              </a:rPr>
              <a:t>, Dishes Business, Ul. </a:t>
            </a:r>
            <a:r>
              <a:rPr lang="en-US" sz="1200" b="0" i="1" u="none" strike="noStrike" kern="1200" baseline="0" dirty="0" err="1" smtClean="0">
                <a:solidFill>
                  <a:schemeClr val="tx1"/>
                </a:solidFill>
                <a:latin typeface="+mn-lt"/>
                <a:ea typeface="+mn-ea"/>
                <a:cs typeface="+mn-cs"/>
              </a:rPr>
              <a:t>Bazamaya</a:t>
            </a:r>
            <a:r>
              <a:rPr lang="en-US" sz="1200" b="0" i="1" u="none" strike="noStrike" kern="1200" baseline="0" dirty="0" smtClean="0">
                <a:solidFill>
                  <a:schemeClr val="tx1"/>
                </a:solidFill>
                <a:latin typeface="+mn-lt"/>
                <a:ea typeface="+mn-ea"/>
                <a:cs typeface="+mn-cs"/>
              </a:rPr>
              <a:t> (p. 333)</a:t>
            </a:r>
            <a:endParaRPr lang="en-US" sz="1200" b="0" i="1" u="none" strike="noStrike" kern="1200" dirty="0" smtClean="0">
              <a:solidFill>
                <a:schemeClr val="tx1"/>
              </a:solidFill>
              <a:latin typeface="+mn-lt"/>
              <a:ea typeface="+mn-ea"/>
              <a:cs typeface="+mn-cs"/>
            </a:endParaRPr>
          </a:p>
          <a:p>
            <a:r>
              <a:rPr lang="en-US" sz="1200" b="0" i="1" u="none" strike="noStrike" kern="1200" dirty="0" smtClean="0">
                <a:solidFill>
                  <a:schemeClr val="tx1"/>
                </a:solidFill>
                <a:latin typeface="+mn-lt"/>
                <a:ea typeface="+mn-ea"/>
                <a:cs typeface="+mn-cs"/>
              </a:rPr>
              <a:t>"Here lies the important young man our teacher R. </a:t>
            </a:r>
            <a:r>
              <a:rPr lang="en-US" sz="1200" b="0" i="1" u="none" strike="noStrike" kern="1200" dirty="0" err="1" smtClean="0">
                <a:solidFill>
                  <a:schemeClr val="tx1"/>
                </a:solidFill>
                <a:latin typeface="+mn-lt"/>
                <a:ea typeface="+mn-ea"/>
                <a:cs typeface="+mn-cs"/>
              </a:rPr>
              <a:t>Pinhas</a:t>
            </a:r>
            <a:r>
              <a:rPr lang="en-US" sz="1200" b="0" i="1" u="none" strike="noStrike" kern="1200" dirty="0" smtClean="0">
                <a:solidFill>
                  <a:schemeClr val="tx1"/>
                </a:solidFill>
                <a:latin typeface="+mn-lt"/>
                <a:ea typeface="+mn-ea"/>
                <a:cs typeface="+mn-cs"/>
              </a:rPr>
              <a:t> son of R. Asher </a:t>
            </a:r>
            <a:r>
              <a:rPr lang="en-US" sz="1200" b="0" i="1" u="none" strike="noStrike" kern="1200" dirty="0" err="1" smtClean="0">
                <a:solidFill>
                  <a:schemeClr val="tx1"/>
                </a:solidFill>
                <a:latin typeface="+mn-lt"/>
                <a:ea typeface="+mn-ea"/>
                <a:cs typeface="+mn-cs"/>
              </a:rPr>
              <a:t>Topolski</a:t>
            </a:r>
            <a:r>
              <a:rPr lang="en-US" sz="1200" b="0" i="1" u="none" strike="noStrike" kern="1200" dirty="0" smtClean="0">
                <a:solidFill>
                  <a:schemeClr val="tx1"/>
                </a:solidFill>
                <a:latin typeface="+mn-lt"/>
                <a:ea typeface="+mn-ea"/>
                <a:cs typeface="+mn-cs"/>
              </a:rPr>
              <a:t> . He died in the 18th year to the days of his life on Monday 20th Tevet 5673 (30 December 1913).  May his soul be bound in the bond of everlasting life. "(Base): He died in the 18th year to the days of his life on Monday 20th Tevet 5673.  May his soul be bound in the bond of everlasting life."</a:t>
            </a:r>
            <a:r>
              <a:rPr lang="en-US" dirty="0" smtClean="0"/>
              <a:t> </a:t>
            </a:r>
          </a:p>
          <a:p>
            <a:endParaRPr lang="en-US" dirty="0" smtClean="0"/>
          </a:p>
          <a:p>
            <a:r>
              <a:rPr lang="en-US" dirty="0" smtClean="0"/>
              <a:t>Social-personal</a:t>
            </a:r>
            <a:r>
              <a:rPr lang="en-US" baseline="0" dirty="0" smtClean="0"/>
              <a:t> history of this community</a:t>
            </a:r>
            <a:endParaRPr lang="en-US" dirty="0"/>
          </a:p>
        </p:txBody>
      </p:sp>
      <p:sp>
        <p:nvSpPr>
          <p:cNvPr id="4" name="Slide Number Placeholder 3"/>
          <p:cNvSpPr>
            <a:spLocks noGrp="1"/>
          </p:cNvSpPr>
          <p:nvPr>
            <p:ph type="sldNum" sz="quarter" idx="10"/>
          </p:nvPr>
        </p:nvSpPr>
        <p:spPr/>
        <p:txBody>
          <a:bodyPr/>
          <a:lstStyle/>
          <a:p>
            <a:fld id="{94C5DABD-D911-43A9-BF68-871843AC000C}" type="slidenum">
              <a:rPr lang="en-US" smtClean="0"/>
              <a:pPr/>
              <a:t>16</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sz="1200" kern="1200" baseline="0" dirty="0" smtClean="0">
                <a:solidFill>
                  <a:schemeClr val="tx1"/>
                </a:solidFill>
                <a:latin typeface="+mn-lt"/>
                <a:ea typeface="+mn-ea"/>
                <a:cs typeface="+mn-cs"/>
              </a:rPr>
              <a:t>Of the approximately 2300 epitaphs still extant in this cemetery, approximately 100 epitaphs bear witness to violence from 1905 to 1939, both secondary to </a:t>
            </a:r>
            <a:r>
              <a:rPr lang="en-US" sz="1200" kern="1200" baseline="0" dirty="0" err="1" smtClean="0">
                <a:solidFill>
                  <a:schemeClr val="tx1"/>
                </a:solidFill>
                <a:latin typeface="+mn-lt"/>
                <a:ea typeface="+mn-ea"/>
                <a:cs typeface="+mn-cs"/>
              </a:rPr>
              <a:t>antisemitism</a:t>
            </a:r>
            <a:r>
              <a:rPr lang="en-US" sz="1200" kern="1200" baseline="0" dirty="0" smtClean="0">
                <a:solidFill>
                  <a:schemeClr val="tx1"/>
                </a:solidFill>
                <a:latin typeface="+mn-lt"/>
                <a:ea typeface="+mn-ea"/>
                <a:cs typeface="+mn-cs"/>
              </a:rPr>
              <a:t> and violence directly resulting from </a:t>
            </a:r>
            <a:r>
              <a:rPr lang="en-US" sz="1200" kern="1200" baseline="0" dirty="0" err="1" smtClean="0">
                <a:solidFill>
                  <a:schemeClr val="tx1"/>
                </a:solidFill>
                <a:latin typeface="+mn-lt"/>
                <a:ea typeface="+mn-ea"/>
                <a:cs typeface="+mn-cs"/>
              </a:rPr>
              <a:t>antisemitism</a:t>
            </a:r>
            <a:r>
              <a:rPr lang="en-US" sz="1200" kern="1200" baseline="0" dirty="0" smtClean="0">
                <a:solidFill>
                  <a:schemeClr val="tx1"/>
                </a:solidFill>
                <a:latin typeface="+mn-lt"/>
                <a:ea typeface="+mn-ea"/>
                <a:cs typeface="+mn-cs"/>
              </a:rPr>
              <a:t>. Of these 100 epitaphs nearly 65% remember the massacres of 1905 and the 1906 pogrom. The preponderance of these epitaphs are located in sections immediately adjacent to a tall black pillar that also </a:t>
            </a:r>
            <a:r>
              <a:rPr lang="en-US" sz="1200" kern="1200" baseline="0" dirty="0" err="1" smtClean="0">
                <a:solidFill>
                  <a:schemeClr val="tx1"/>
                </a:solidFill>
                <a:latin typeface="+mn-lt"/>
                <a:ea typeface="+mn-ea"/>
                <a:cs typeface="+mn-cs"/>
              </a:rPr>
              <a:t>memorialises</a:t>
            </a:r>
            <a:r>
              <a:rPr lang="en-US" sz="1200" kern="1200" baseline="0" dirty="0" smtClean="0">
                <a:solidFill>
                  <a:schemeClr val="tx1"/>
                </a:solidFill>
                <a:latin typeface="+mn-lt"/>
                <a:ea typeface="+mn-ea"/>
                <a:cs typeface="+mn-cs"/>
              </a:rPr>
              <a:t> these devastations. Until recently, this Memorial Pillar was </a:t>
            </a:r>
            <a:r>
              <a:rPr lang="en-US" sz="1200" kern="1200" baseline="0" dirty="0" err="1" smtClean="0">
                <a:solidFill>
                  <a:schemeClr val="tx1"/>
                </a:solidFill>
                <a:latin typeface="+mn-lt"/>
                <a:ea typeface="+mn-ea"/>
                <a:cs typeface="+mn-cs"/>
              </a:rPr>
              <a:t>recognised</a:t>
            </a:r>
            <a:r>
              <a:rPr lang="en-US" sz="1200" kern="1200" baseline="0" dirty="0" smtClean="0">
                <a:solidFill>
                  <a:schemeClr val="tx1"/>
                </a:solidFill>
                <a:latin typeface="+mn-lt"/>
                <a:ea typeface="+mn-ea"/>
                <a:cs typeface="+mn-cs"/>
              </a:rPr>
              <a:t> as remembering only the 1906 pogrom; remembrance of the 1905 massacres has for some reason been forgotten. Moreover, acknowledgement of memorial epitaphs is virtually unknown.</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The devastations of Sabbath </a:t>
            </a:r>
            <a:r>
              <a:rPr lang="en-US" sz="1200" kern="1200" baseline="0" dirty="0" err="1" smtClean="0">
                <a:solidFill>
                  <a:schemeClr val="tx1"/>
                </a:solidFill>
                <a:latin typeface="+mn-lt"/>
                <a:ea typeface="+mn-ea"/>
                <a:cs typeface="+mn-cs"/>
              </a:rPr>
              <a:t>Nahamu</a:t>
            </a:r>
            <a:r>
              <a:rPr lang="en-US" sz="1200" kern="1200" baseline="0" dirty="0" smtClean="0">
                <a:solidFill>
                  <a:schemeClr val="tx1"/>
                </a:solidFill>
                <a:latin typeface="+mn-lt"/>
                <a:ea typeface="+mn-ea"/>
                <a:cs typeface="+mn-cs"/>
              </a:rPr>
              <a:t> 1905 and October 1905 were both part of anti-</a:t>
            </a:r>
          </a:p>
          <a:p>
            <a:r>
              <a:rPr lang="en-US" sz="1200" kern="1200" baseline="0" dirty="0" smtClean="0">
                <a:solidFill>
                  <a:schemeClr val="tx1"/>
                </a:solidFill>
                <a:latin typeface="+mn-lt"/>
                <a:ea typeface="+mn-ea"/>
                <a:cs typeface="+mn-cs"/>
              </a:rPr>
              <a:t>Tsarist revolutionary actions that claimed the lives of Jews. However, the violence</a:t>
            </a:r>
          </a:p>
          <a:p>
            <a:r>
              <a:rPr lang="en-US" sz="1200" kern="1200" baseline="0" dirty="0" smtClean="0">
                <a:solidFill>
                  <a:schemeClr val="tx1"/>
                </a:solidFill>
                <a:latin typeface="+mn-lt"/>
                <a:ea typeface="+mn-ea"/>
                <a:cs typeface="+mn-cs"/>
              </a:rPr>
              <a:t>of June 1906 was a “distinctive” pogrom. 32 What followed, as June 1906 began, is</a:t>
            </a:r>
          </a:p>
          <a:p>
            <a:r>
              <a:rPr lang="en-US" sz="1200" kern="1200" baseline="0" dirty="0" smtClean="0">
                <a:solidFill>
                  <a:schemeClr val="tx1"/>
                </a:solidFill>
                <a:latin typeface="+mn-lt"/>
                <a:ea typeface="+mn-ea"/>
                <a:cs typeface="+mn-cs"/>
              </a:rPr>
              <a:t>recorded on the top of the western facade of the black Memorial Pillar in Bagnowka</a:t>
            </a:r>
          </a:p>
          <a:p>
            <a:r>
              <a:rPr lang="en-US" sz="1200" kern="1200" baseline="0" dirty="0" smtClean="0">
                <a:solidFill>
                  <a:schemeClr val="tx1"/>
                </a:solidFill>
                <a:latin typeface="+mn-lt"/>
                <a:ea typeface="+mn-ea"/>
                <a:cs typeface="+mn-cs"/>
              </a:rPr>
              <a:t>Beth-</a:t>
            </a:r>
            <a:r>
              <a:rPr lang="en-US" sz="1200" kern="1200" baseline="0" dirty="0" err="1" smtClean="0">
                <a:solidFill>
                  <a:schemeClr val="tx1"/>
                </a:solidFill>
                <a:latin typeface="+mn-lt"/>
                <a:ea typeface="+mn-ea"/>
                <a:cs typeface="+mn-cs"/>
              </a:rPr>
              <a:t>Olam</a:t>
            </a:r>
            <a:r>
              <a:rPr lang="en-US" sz="1200" kern="1200" baseline="0" dirty="0" smtClean="0">
                <a:solidFill>
                  <a:schemeClr val="tx1"/>
                </a:solidFill>
                <a:latin typeface="+mn-lt"/>
                <a:ea typeface="+mn-ea"/>
                <a:cs typeface="+mn-cs"/>
              </a:rPr>
              <a:t> (Figure 10):</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A Memorial of sorrow for us, inhabitants of Białystok and for all the house of Israel, this</a:t>
            </a:r>
          </a:p>
          <a:p>
            <a:r>
              <a:rPr lang="en-US" sz="1200" kern="1200" baseline="0" dirty="0" smtClean="0">
                <a:solidFill>
                  <a:schemeClr val="tx1"/>
                </a:solidFill>
                <a:latin typeface="+mn-lt"/>
                <a:ea typeface="+mn-ea"/>
                <a:cs typeface="+mn-cs"/>
              </a:rPr>
              <a:t>pillar is a witness for us and for our sons that on the 21st, 22nd, 23rd, 24th, 25th to the</a:t>
            </a:r>
          </a:p>
          <a:p>
            <a:r>
              <a:rPr lang="en-US" sz="1200" kern="1200" baseline="0" dirty="0" smtClean="0">
                <a:solidFill>
                  <a:schemeClr val="tx1"/>
                </a:solidFill>
                <a:latin typeface="+mn-lt"/>
                <a:ea typeface="+mn-ea"/>
                <a:cs typeface="+mn-cs"/>
              </a:rPr>
              <a:t>month of Sivan year 5666 (1–5 June, 1906) the inhabitants of this city fell upon our brothers,</a:t>
            </a:r>
          </a:p>
          <a:p>
            <a:r>
              <a:rPr lang="en-US" sz="1200" kern="1200" baseline="0" dirty="0" smtClean="0">
                <a:solidFill>
                  <a:schemeClr val="tx1"/>
                </a:solidFill>
                <a:latin typeface="+mn-lt"/>
                <a:ea typeface="+mn-ea"/>
                <a:cs typeface="+mn-cs"/>
              </a:rPr>
              <a:t>the sons of Israel, plundering at noontime and plundering houses and possessions and</a:t>
            </a:r>
          </a:p>
          <a:p>
            <a:r>
              <a:rPr lang="en-US" sz="1200" kern="1200" baseline="0" dirty="0" smtClean="0">
                <a:solidFill>
                  <a:schemeClr val="tx1"/>
                </a:solidFill>
                <a:latin typeface="+mn-lt"/>
                <a:ea typeface="+mn-ea"/>
                <a:cs typeface="+mn-cs"/>
              </a:rPr>
              <a:t>they murdered about 80 men and women and children.</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Abraham Katz at the edge of the </a:t>
            </a:r>
            <a:r>
              <a:rPr lang="en-US" sz="1200" kern="1200" baseline="0" dirty="0" err="1" smtClean="0">
                <a:solidFill>
                  <a:schemeClr val="tx1"/>
                </a:solidFill>
                <a:latin typeface="+mn-lt"/>
                <a:ea typeface="+mn-ea"/>
                <a:cs typeface="+mn-cs"/>
              </a:rPr>
              <a:t>Boyari</a:t>
            </a:r>
            <a:r>
              <a:rPr lang="en-US" sz="1200" kern="1200" baseline="0" dirty="0" smtClean="0">
                <a:solidFill>
                  <a:schemeClr val="tx1"/>
                </a:solidFill>
                <a:latin typeface="+mn-lt"/>
                <a:ea typeface="+mn-ea"/>
                <a:cs typeface="+mn-cs"/>
              </a:rPr>
              <a:t> suburb of Białystok. The Katz house, located near a garden in </a:t>
            </a:r>
            <a:r>
              <a:rPr lang="en-US" sz="1200" kern="1200" baseline="0" dirty="0" err="1" smtClean="0">
                <a:solidFill>
                  <a:schemeClr val="tx1"/>
                </a:solidFill>
                <a:latin typeface="+mn-lt"/>
                <a:ea typeface="+mn-ea"/>
                <a:cs typeface="+mn-cs"/>
              </a:rPr>
              <a:t>Boyari</a:t>
            </a:r>
            <a:r>
              <a:rPr lang="en-US" sz="1200" kern="1200" baseline="0" dirty="0" smtClean="0">
                <a:solidFill>
                  <a:schemeClr val="tx1"/>
                </a:solidFill>
                <a:latin typeface="+mn-lt"/>
                <a:ea typeface="+mn-ea"/>
                <a:cs typeface="+mn-cs"/>
              </a:rPr>
              <a:t>, came under attack from two sides. The house caught fire in the crossfire and began to burn. The soldiers commanded the women and children to come out. Abraham Katz was the first to jump out of his burning house, only to be “instantaneously bayoneted by the soldiers, who were surrounding the burning house.” Atop the fragment of Abraham’s epitaph remains one of the two hands raised in priestly benediction and the crown of the esteemed Torah scholar, a rare memorial </a:t>
            </a:r>
            <a:r>
              <a:rPr lang="en-US" sz="1200" kern="1200" baseline="0" dirty="0" err="1" smtClean="0">
                <a:solidFill>
                  <a:schemeClr val="tx1"/>
                </a:solidFill>
                <a:latin typeface="+mn-lt"/>
                <a:ea typeface="+mn-ea"/>
                <a:cs typeface="+mn-cs"/>
              </a:rPr>
              <a:t>matzevah</a:t>
            </a:r>
            <a:r>
              <a:rPr lang="en-US" sz="1200" kern="1200" baseline="0" dirty="0" smtClean="0">
                <a:solidFill>
                  <a:schemeClr val="tx1"/>
                </a:solidFill>
                <a:latin typeface="+mn-lt"/>
                <a:ea typeface="+mn-ea"/>
                <a:cs typeface="+mn-cs"/>
              </a:rPr>
              <a:t> with a symbol </a:t>
            </a:r>
            <a:r>
              <a:rPr lang="en-US" sz="1200" kern="1200" baseline="0" dirty="0" err="1" smtClean="0">
                <a:solidFill>
                  <a:schemeClr val="tx1"/>
                </a:solidFill>
                <a:latin typeface="+mn-lt"/>
                <a:ea typeface="+mn-ea"/>
                <a:cs typeface="+mn-cs"/>
              </a:rPr>
              <a:t>emphasising</a:t>
            </a:r>
            <a:r>
              <a:rPr lang="en-US" sz="1200" kern="1200" baseline="0" dirty="0" smtClean="0">
                <a:solidFill>
                  <a:schemeClr val="tx1"/>
                </a:solidFill>
                <a:latin typeface="+mn-lt"/>
                <a:ea typeface="+mn-ea"/>
                <a:cs typeface="+mn-cs"/>
              </a:rPr>
              <a:t> a man’s esteemed lineage and profession. Abraham’s epitaph is crafted as an acrostic poem in a style prevalent at Bagnowka in general, arranged</a:t>
            </a:r>
          </a:p>
          <a:p>
            <a:r>
              <a:rPr lang="en-US" sz="1200" kern="1200" baseline="0" dirty="0" smtClean="0">
                <a:solidFill>
                  <a:schemeClr val="tx1"/>
                </a:solidFill>
                <a:latin typeface="+mn-lt"/>
                <a:ea typeface="+mn-ea"/>
                <a:cs typeface="+mn-cs"/>
              </a:rPr>
              <a:t>both horizontally and vertically. /ABRHM/ is on line one, /BN/ on line two and /ZLMN/ vertically on lines 3–5, although only the top of line 6’s letters are visible, revealing the /n/ of </a:t>
            </a:r>
            <a:r>
              <a:rPr lang="en-US" sz="1200" kern="1200" baseline="0" dirty="0" err="1" smtClean="0">
                <a:solidFill>
                  <a:schemeClr val="tx1"/>
                </a:solidFill>
                <a:latin typeface="+mn-lt"/>
                <a:ea typeface="+mn-ea"/>
                <a:cs typeface="+mn-cs"/>
              </a:rPr>
              <a:t>Zalman</a:t>
            </a:r>
            <a:r>
              <a:rPr lang="en-US" sz="1200" kern="1200" baseline="0" dirty="0" smtClean="0">
                <a:solidFill>
                  <a:schemeClr val="tx1"/>
                </a:solidFill>
                <a:latin typeface="+mn-lt"/>
                <a:ea typeface="+mn-ea"/>
                <a:cs typeface="+mn-cs"/>
              </a:rPr>
              <a:t> (Figure 12). The extant lines conjoin the imagery of</a:t>
            </a:r>
          </a:p>
          <a:p>
            <a:r>
              <a:rPr lang="en-US" sz="1200" kern="1200" baseline="0" dirty="0" smtClean="0">
                <a:solidFill>
                  <a:schemeClr val="tx1"/>
                </a:solidFill>
                <a:latin typeface="+mn-lt"/>
                <a:ea typeface="+mn-ea"/>
                <a:cs typeface="+mn-cs"/>
              </a:rPr>
              <a:t>altar and sacrifice:</a:t>
            </a:r>
          </a:p>
          <a:p>
            <a:r>
              <a:rPr lang="en-US" sz="1200" kern="1200" baseline="0" dirty="0" smtClean="0">
                <a:solidFill>
                  <a:schemeClr val="tx1"/>
                </a:solidFill>
                <a:latin typeface="+mn-lt"/>
                <a:ea typeface="+mn-ea"/>
                <a:cs typeface="+mn-cs"/>
              </a:rPr>
              <a:t>Pain and distress designated a place of slaughter/</a:t>
            </a:r>
          </a:p>
          <a:p>
            <a:r>
              <a:rPr lang="en-US" sz="1200" kern="1200" baseline="0" dirty="0" smtClean="0">
                <a:solidFill>
                  <a:schemeClr val="tx1"/>
                </a:solidFill>
                <a:latin typeface="+mn-lt"/>
                <a:ea typeface="+mn-ea"/>
                <a:cs typeface="+mn-cs"/>
              </a:rPr>
              <a:t>He [God] built for the sacrifices of man an altar,/</a:t>
            </a:r>
          </a:p>
          <a:p>
            <a:r>
              <a:rPr lang="en-US" sz="1200" kern="1200" baseline="0" dirty="0" smtClean="0">
                <a:solidFill>
                  <a:schemeClr val="tx1"/>
                </a:solidFill>
                <a:latin typeface="+mn-lt"/>
                <a:ea typeface="+mn-ea"/>
                <a:cs typeface="+mn-cs"/>
              </a:rPr>
              <a:t>Such is hidden in the clods of the grave/</a:t>
            </a:r>
          </a:p>
          <a:p>
            <a:r>
              <a:rPr lang="en-US" sz="1200" kern="1200" baseline="0" dirty="0" smtClean="0">
                <a:solidFill>
                  <a:schemeClr val="tx1"/>
                </a:solidFill>
                <a:latin typeface="+mn-lt"/>
                <a:ea typeface="+mn-ea"/>
                <a:cs typeface="+mn-cs"/>
              </a:rPr>
              <a:t>For himself and for his son-in-law desolation and destruction came/</a:t>
            </a:r>
          </a:p>
          <a:p>
            <a:r>
              <a:rPr lang="en-US" sz="1200" kern="1200" baseline="0" dirty="0" smtClean="0">
                <a:solidFill>
                  <a:schemeClr val="tx1"/>
                </a:solidFill>
                <a:latin typeface="+mn-lt"/>
                <a:ea typeface="+mn-ea"/>
                <a:cs typeface="+mn-cs"/>
              </a:rPr>
              <a:t>Fire consumed his mother and his teaching/</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Had more lines been extant of this acrostic poem, further details might have been offered, perhaps the identity of his son-in-law and mother. However, other epitaphs supply this information: Looking for a refuge you escaped to your father-in-law, there the murderers killed both of you after they burned his house on you. He is the honest upright young man, the martyr, our teacher </a:t>
            </a:r>
            <a:r>
              <a:rPr lang="en-US" sz="1200" kern="1200" baseline="0" dirty="0" err="1" smtClean="0">
                <a:solidFill>
                  <a:schemeClr val="tx1"/>
                </a:solidFill>
                <a:latin typeface="+mn-lt"/>
                <a:ea typeface="+mn-ea"/>
                <a:cs typeface="+mn-cs"/>
              </a:rPr>
              <a:t>Nachman</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Jakob</a:t>
            </a:r>
            <a:r>
              <a:rPr lang="en-US" sz="1200" kern="1200" baseline="0" dirty="0" smtClean="0">
                <a:solidFill>
                  <a:schemeClr val="tx1"/>
                </a:solidFill>
                <a:latin typeface="+mn-lt"/>
                <a:ea typeface="+mn-ea"/>
                <a:cs typeface="+mn-cs"/>
              </a:rPr>
              <a:t> son of </a:t>
            </a:r>
            <a:r>
              <a:rPr lang="en-US" sz="1200" kern="1200" baseline="0" dirty="0" err="1" smtClean="0">
                <a:solidFill>
                  <a:schemeClr val="tx1"/>
                </a:solidFill>
                <a:latin typeface="+mn-lt"/>
                <a:ea typeface="+mn-ea"/>
                <a:cs typeface="+mn-cs"/>
              </a:rPr>
              <a:t>Reb</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Mosze</a:t>
            </a:r>
            <a:r>
              <a:rPr lang="en-US" sz="1200" kern="1200" baseline="0" dirty="0" smtClean="0">
                <a:solidFill>
                  <a:schemeClr val="tx1"/>
                </a:solidFill>
                <a:latin typeface="+mn-lt"/>
                <a:ea typeface="+mn-ea"/>
                <a:cs typeface="+mn-cs"/>
              </a:rPr>
              <a:t> Grabowski, who was murdered during the days of the pogroms on the eve of the Holy Sabbath 22 Sivan 5666. </a:t>
            </a:r>
            <a:r>
              <a:rPr lang="en-US" sz="1200" kern="1200" baseline="0" dirty="0" err="1" smtClean="0">
                <a:solidFill>
                  <a:schemeClr val="tx1"/>
                </a:solidFill>
                <a:latin typeface="+mn-lt"/>
                <a:ea typeface="+mn-ea"/>
                <a:cs typeface="+mn-cs"/>
              </a:rPr>
              <a:t>Nachman</a:t>
            </a:r>
            <a:r>
              <a:rPr lang="en-US" sz="1200" kern="1200" baseline="0" dirty="0" smtClean="0">
                <a:solidFill>
                  <a:schemeClr val="tx1"/>
                </a:solidFill>
                <a:latin typeface="+mn-lt"/>
                <a:ea typeface="+mn-ea"/>
                <a:cs typeface="+mn-cs"/>
              </a:rPr>
              <a:t> Grabowski, 27 years old, fled to the home of his father-in-law Abraham Katz</a:t>
            </a:r>
          </a:p>
          <a:p>
            <a:r>
              <a:rPr lang="en-US" sz="1200" kern="1200" baseline="0" dirty="0" smtClean="0">
                <a:solidFill>
                  <a:schemeClr val="tx1"/>
                </a:solidFill>
                <a:latin typeface="+mn-lt"/>
                <a:ea typeface="+mn-ea"/>
                <a:cs typeface="+mn-cs"/>
              </a:rPr>
              <a:t>on the second day of the pogrom. </a:t>
            </a:r>
            <a:r>
              <a:rPr lang="en-US" sz="1200" kern="1200" baseline="0" dirty="0" err="1" smtClean="0">
                <a:solidFill>
                  <a:schemeClr val="tx1"/>
                </a:solidFill>
                <a:latin typeface="+mn-lt"/>
                <a:ea typeface="+mn-ea"/>
                <a:cs typeface="+mn-cs"/>
              </a:rPr>
              <a:t>Nachman’s</a:t>
            </a:r>
            <a:r>
              <a:rPr lang="en-US" sz="1200" kern="1200" baseline="0" dirty="0" smtClean="0">
                <a:solidFill>
                  <a:schemeClr val="tx1"/>
                </a:solidFill>
                <a:latin typeface="+mn-lt"/>
                <a:ea typeface="+mn-ea"/>
                <a:cs typeface="+mn-cs"/>
              </a:rPr>
              <a:t> epitaph clarifies the reference to “fire” in his father-in-law Abraham Katz’s epitaph. Abraham Katz’s mother also perished in the fire:</a:t>
            </a:r>
          </a:p>
          <a:p>
            <a:r>
              <a:rPr lang="en-US" sz="1200" kern="1200" baseline="0" dirty="0" smtClean="0">
                <a:solidFill>
                  <a:schemeClr val="tx1"/>
                </a:solidFill>
                <a:latin typeface="+mn-lt"/>
                <a:ea typeface="+mn-ea"/>
                <a:cs typeface="+mn-cs"/>
              </a:rPr>
              <a:t>Here lies the modest, God-fearing woman. The important Mrs. </a:t>
            </a:r>
            <a:r>
              <a:rPr lang="en-US" sz="1200" kern="1200" baseline="0" dirty="0" err="1" smtClean="0">
                <a:solidFill>
                  <a:schemeClr val="tx1"/>
                </a:solidFill>
                <a:latin typeface="+mn-lt"/>
                <a:ea typeface="+mn-ea"/>
                <a:cs typeface="+mn-cs"/>
              </a:rPr>
              <a:t>Toive</a:t>
            </a:r>
            <a:r>
              <a:rPr lang="en-US" sz="1200" kern="1200" baseline="0" dirty="0" smtClean="0">
                <a:solidFill>
                  <a:schemeClr val="tx1"/>
                </a:solidFill>
                <a:latin typeface="+mn-lt"/>
                <a:ea typeface="+mn-ea"/>
                <a:cs typeface="+mn-cs"/>
              </a:rPr>
              <a:t>, daughter of the Rabbi </a:t>
            </a:r>
            <a:r>
              <a:rPr lang="en-US" sz="1200" kern="1200" baseline="0" dirty="0" err="1" smtClean="0">
                <a:solidFill>
                  <a:schemeClr val="tx1"/>
                </a:solidFill>
                <a:latin typeface="+mn-lt"/>
                <a:ea typeface="+mn-ea"/>
                <a:cs typeface="+mn-cs"/>
              </a:rPr>
              <a:t>Reb</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Pinchas</a:t>
            </a:r>
            <a:r>
              <a:rPr lang="en-US" sz="1200" kern="1200" baseline="0" dirty="0" smtClean="0">
                <a:solidFill>
                  <a:schemeClr val="tx1"/>
                </a:solidFill>
                <a:latin typeface="+mn-lt"/>
                <a:ea typeface="+mn-ea"/>
                <a:cs typeface="+mn-cs"/>
              </a:rPr>
              <a:t> of blessed memory, wife of </a:t>
            </a:r>
            <a:r>
              <a:rPr lang="en-US" sz="1200" kern="1200" baseline="0" dirty="0" err="1" smtClean="0">
                <a:solidFill>
                  <a:schemeClr val="tx1"/>
                </a:solidFill>
                <a:latin typeface="+mn-lt"/>
                <a:ea typeface="+mn-ea"/>
                <a:cs typeface="+mn-cs"/>
              </a:rPr>
              <a:t>Reb</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Zalman</a:t>
            </a:r>
            <a:r>
              <a:rPr lang="en-US" sz="1200" kern="1200" baseline="0" dirty="0" smtClean="0">
                <a:solidFill>
                  <a:schemeClr val="tx1"/>
                </a:solidFill>
                <a:latin typeface="+mn-lt"/>
                <a:ea typeface="+mn-ea"/>
                <a:cs typeface="+mn-cs"/>
              </a:rPr>
              <a:t> Katz, was killed on Friday on the eve of the Holy Sabbath 22 Sivan 5666. May her soul be bound in the bond of everlasting life. Abraham’s mother </a:t>
            </a:r>
            <a:r>
              <a:rPr lang="en-US" sz="1200" kern="1200" baseline="0" dirty="0" err="1" smtClean="0">
                <a:solidFill>
                  <a:schemeClr val="tx1"/>
                </a:solidFill>
                <a:latin typeface="+mn-lt"/>
                <a:ea typeface="+mn-ea"/>
                <a:cs typeface="+mn-cs"/>
              </a:rPr>
              <a:t>Toive’s</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matzevah</a:t>
            </a:r>
            <a:r>
              <a:rPr lang="en-US" sz="1200" kern="1200" baseline="0" dirty="0" smtClean="0">
                <a:solidFill>
                  <a:schemeClr val="tx1"/>
                </a:solidFill>
                <a:latin typeface="+mn-lt"/>
                <a:ea typeface="+mn-ea"/>
                <a:cs typeface="+mn-cs"/>
              </a:rPr>
              <a:t> is one of the few that contains a symbol, a tri-branched candelabrum, </a:t>
            </a:r>
            <a:r>
              <a:rPr lang="en-US" sz="1200" kern="1200" baseline="0" dirty="0" err="1" smtClean="0">
                <a:solidFill>
                  <a:schemeClr val="tx1"/>
                </a:solidFill>
                <a:latin typeface="+mn-lt"/>
                <a:ea typeface="+mn-ea"/>
                <a:cs typeface="+mn-cs"/>
              </a:rPr>
              <a:t>symbolising</a:t>
            </a:r>
            <a:r>
              <a:rPr lang="en-US" sz="1200" kern="1200" baseline="0" dirty="0" smtClean="0">
                <a:solidFill>
                  <a:schemeClr val="tx1"/>
                </a:solidFill>
                <a:latin typeface="+mn-lt"/>
                <a:ea typeface="+mn-ea"/>
                <a:cs typeface="+mn-cs"/>
              </a:rPr>
              <a:t> the woman’s domain and a distinguished woman.</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Today, within Bagnowka Beth-</a:t>
            </a:r>
            <a:r>
              <a:rPr lang="en-US" sz="1200" kern="1200" baseline="0" dirty="0" err="1" smtClean="0">
                <a:solidFill>
                  <a:schemeClr val="tx1"/>
                </a:solidFill>
                <a:latin typeface="+mn-lt"/>
                <a:ea typeface="+mn-ea"/>
                <a:cs typeface="+mn-cs"/>
              </a:rPr>
              <a:t>Olam</a:t>
            </a:r>
            <a:r>
              <a:rPr lang="en-US" sz="1200" kern="1200" baseline="0" dirty="0" smtClean="0">
                <a:solidFill>
                  <a:schemeClr val="tx1"/>
                </a:solidFill>
                <a:latin typeface="+mn-lt"/>
                <a:ea typeface="+mn-ea"/>
                <a:cs typeface="+mn-cs"/>
              </a:rPr>
              <a:t> a mass grave still holds the remains of the</a:t>
            </a:r>
          </a:p>
          <a:p>
            <a:r>
              <a:rPr lang="en-US" sz="1200" kern="1200" baseline="0" dirty="0" smtClean="0">
                <a:solidFill>
                  <a:schemeClr val="tx1"/>
                </a:solidFill>
                <a:latin typeface="+mn-lt"/>
                <a:ea typeface="+mn-ea"/>
                <a:cs typeface="+mn-cs"/>
              </a:rPr>
              <a:t>martyrs of the 1906 pogrom. The Memorial Pillar, erected atop this mass grave in</a:t>
            </a:r>
          </a:p>
          <a:p>
            <a:r>
              <a:rPr lang="en-US" sz="1200" kern="1200" baseline="0" dirty="0" smtClean="0">
                <a:solidFill>
                  <a:schemeClr val="tx1"/>
                </a:solidFill>
                <a:latin typeface="+mn-lt"/>
                <a:ea typeface="+mn-ea"/>
                <a:cs typeface="+mn-cs"/>
              </a:rPr>
              <a:t>the aftermath of both the 1905 and 1906 devastations, commemorates the victims</a:t>
            </a:r>
          </a:p>
          <a:p>
            <a:r>
              <a:rPr lang="en-US" sz="1200" kern="1200" baseline="0" dirty="0" smtClean="0">
                <a:solidFill>
                  <a:schemeClr val="tx1"/>
                </a:solidFill>
                <a:latin typeface="+mn-lt"/>
                <a:ea typeface="+mn-ea"/>
                <a:cs typeface="+mn-cs"/>
              </a:rPr>
              <a:t>and preserves their names for posterity as part of a community. </a:t>
            </a:r>
            <a:endParaRPr lang="en-US" dirty="0"/>
          </a:p>
        </p:txBody>
      </p:sp>
      <p:sp>
        <p:nvSpPr>
          <p:cNvPr id="4" name="Slide Number Placeholder 3"/>
          <p:cNvSpPr>
            <a:spLocks noGrp="1"/>
          </p:cNvSpPr>
          <p:nvPr>
            <p:ph type="sldNum" sz="quarter" idx="10"/>
          </p:nvPr>
        </p:nvSpPr>
        <p:spPr/>
        <p:txBody>
          <a:bodyPr/>
          <a:lstStyle/>
          <a:p>
            <a:fld id="{94C5DABD-D911-43A9-BF68-871843AC000C}" type="slidenum">
              <a:rPr lang="en-US" smtClean="0"/>
              <a:pPr/>
              <a:t>17</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The Bund reached its greatest prominence during the revolution of 1905, but then began a marked decline that would last until 1917. Because of this decline, historical records of the Bund are scarce.26 Ester </a:t>
            </a:r>
            <a:r>
              <a:rPr lang="en-US" sz="1200" kern="1200" baseline="0" dirty="0" err="1" smtClean="0">
                <a:solidFill>
                  <a:schemeClr val="tx1"/>
                </a:solidFill>
                <a:latin typeface="+mn-lt"/>
                <a:ea typeface="+mn-ea"/>
                <a:cs typeface="+mn-cs"/>
              </a:rPr>
              <a:t>Riskind’s</a:t>
            </a:r>
            <a:r>
              <a:rPr lang="en-US" sz="1200" kern="1200" baseline="0" dirty="0" smtClean="0">
                <a:solidFill>
                  <a:schemeClr val="tx1"/>
                </a:solidFill>
                <a:latin typeface="+mn-lt"/>
                <a:ea typeface="+mn-ea"/>
                <a:cs typeface="+mn-cs"/>
              </a:rPr>
              <a:t> epitaph, however, reveals </a:t>
            </a:r>
            <a:r>
              <a:rPr lang="en-US" sz="1200" kern="1200" baseline="0" dirty="0" err="1" smtClean="0">
                <a:solidFill>
                  <a:schemeClr val="tx1"/>
                </a:solidFill>
                <a:latin typeface="+mn-lt"/>
                <a:ea typeface="+mn-ea"/>
                <a:cs typeface="+mn-cs"/>
              </a:rPr>
              <a:t>Bundists</a:t>
            </a:r>
            <a:r>
              <a:rPr lang="en-US" sz="1200" kern="1200" baseline="0" dirty="0" smtClean="0">
                <a:solidFill>
                  <a:schemeClr val="tx1"/>
                </a:solidFill>
                <a:latin typeface="+mn-lt"/>
                <a:ea typeface="+mn-ea"/>
                <a:cs typeface="+mn-cs"/>
              </a:rPr>
              <a:t> still present in Białystok during this period of decline, for the final detail engraved upon her </a:t>
            </a:r>
            <a:r>
              <a:rPr lang="en-US" sz="1200" kern="1200" baseline="0" dirty="0" err="1" smtClean="0">
                <a:solidFill>
                  <a:schemeClr val="tx1"/>
                </a:solidFill>
                <a:latin typeface="+mn-lt"/>
                <a:ea typeface="+mn-ea"/>
                <a:cs typeface="+mn-cs"/>
              </a:rPr>
              <a:t>matzevah</a:t>
            </a:r>
            <a:r>
              <a:rPr lang="en-US" sz="1200" kern="1200" baseline="0" dirty="0" smtClean="0">
                <a:solidFill>
                  <a:schemeClr val="tx1"/>
                </a:solidFill>
                <a:latin typeface="+mn-lt"/>
                <a:ea typeface="+mn-ea"/>
                <a:cs typeface="+mn-cs"/>
              </a:rPr>
              <a:t> states (in Yiddish), “it was erected 1910 year.” Thus, on the fifth anniversary of Ester’s shooting, her comrades still thought of her. They, not her family, erected a memorial </a:t>
            </a:r>
            <a:r>
              <a:rPr lang="en-US" sz="1200" kern="1200" baseline="0" dirty="0" err="1" smtClean="0">
                <a:solidFill>
                  <a:schemeClr val="tx1"/>
                </a:solidFill>
                <a:latin typeface="+mn-lt"/>
                <a:ea typeface="+mn-ea"/>
                <a:cs typeface="+mn-cs"/>
              </a:rPr>
              <a:t>matzevah</a:t>
            </a:r>
            <a:r>
              <a:rPr lang="en-US" sz="1200" kern="1200" baseline="0" dirty="0" smtClean="0">
                <a:solidFill>
                  <a:schemeClr val="tx1"/>
                </a:solidFill>
                <a:latin typeface="+mn-lt"/>
                <a:ea typeface="+mn-ea"/>
                <a:cs typeface="+mn-cs"/>
              </a:rPr>
              <a:t> in Bagnowka Beth-</a:t>
            </a:r>
            <a:r>
              <a:rPr lang="en-US" sz="1200" kern="1200" baseline="0" dirty="0" err="1" smtClean="0">
                <a:solidFill>
                  <a:schemeClr val="tx1"/>
                </a:solidFill>
                <a:latin typeface="+mn-lt"/>
                <a:ea typeface="+mn-ea"/>
                <a:cs typeface="+mn-cs"/>
              </a:rPr>
              <a:t>Olam</a:t>
            </a:r>
            <a:r>
              <a:rPr lang="en-US" sz="1200" kern="1200" baseline="0" dirty="0" smtClean="0">
                <a:solidFill>
                  <a:schemeClr val="tx1"/>
                </a:solidFill>
                <a:latin typeface="+mn-lt"/>
                <a:ea typeface="+mn-ea"/>
                <a:cs typeface="+mn-cs"/>
              </a:rPr>
              <a:t> near the Memorial Pillar to specifically remember Ester as “Our Friend.” In the crafting of this memorial </a:t>
            </a:r>
            <a:r>
              <a:rPr lang="en-US" sz="1200" kern="1200" baseline="0" dirty="0" err="1" smtClean="0">
                <a:solidFill>
                  <a:schemeClr val="tx1"/>
                </a:solidFill>
                <a:latin typeface="+mn-lt"/>
                <a:ea typeface="+mn-ea"/>
                <a:cs typeface="+mn-cs"/>
              </a:rPr>
              <a:t>matzevah</a:t>
            </a:r>
            <a:r>
              <a:rPr lang="en-US" sz="1200" kern="1200" baseline="0" dirty="0" smtClean="0">
                <a:solidFill>
                  <a:schemeClr val="tx1"/>
                </a:solidFill>
                <a:latin typeface="+mn-lt"/>
                <a:ea typeface="+mn-ea"/>
                <a:cs typeface="+mn-cs"/>
              </a:rPr>
              <a:t>, the Bund challenged traditional Jewish practices in Bagnowka Beth-</a:t>
            </a:r>
            <a:r>
              <a:rPr lang="en-US" sz="1200" kern="1200" baseline="0" dirty="0" err="1" smtClean="0">
                <a:solidFill>
                  <a:schemeClr val="tx1"/>
                </a:solidFill>
                <a:latin typeface="+mn-lt"/>
                <a:ea typeface="+mn-ea"/>
                <a:cs typeface="+mn-cs"/>
              </a:rPr>
              <a:t>Olam</a:t>
            </a:r>
            <a:r>
              <a:rPr lang="en-US" sz="1200" kern="1200" baseline="0" dirty="0" smtClean="0">
                <a:solidFill>
                  <a:schemeClr val="tx1"/>
                </a:solidFill>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94C5DABD-D911-43A9-BF68-871843AC000C}" type="slidenum">
              <a:rPr lang="en-US" smtClean="0"/>
              <a:pPr/>
              <a:t>18</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Emphasis on genealogical</a:t>
            </a:r>
            <a:r>
              <a:rPr lang="en-US" baseline="0" dirty="0" smtClean="0"/>
              <a:t> lineage (paternal, at times maternal), especially ha-</a:t>
            </a:r>
            <a:r>
              <a:rPr lang="en-US" baseline="0" dirty="0" err="1" smtClean="0"/>
              <a:t>cohen</a:t>
            </a:r>
            <a:r>
              <a:rPr lang="en-US" baseline="0" dirty="0" smtClean="0"/>
              <a:t> or ha-</a:t>
            </a:r>
            <a:r>
              <a:rPr lang="en-US" baseline="0" dirty="0" err="1" smtClean="0"/>
              <a:t>lewi</a:t>
            </a:r>
            <a:r>
              <a:rPr lang="en-US" baseline="0" dirty="0" smtClean="0"/>
              <a:t> or rabbinic descent (</a:t>
            </a:r>
            <a:r>
              <a:rPr lang="en-US" baseline="0" dirty="0" err="1" smtClean="0"/>
              <a:t>shalselet</a:t>
            </a:r>
            <a:r>
              <a:rPr lang="en-US" baseline="0" dirty="0" smtClean="0"/>
              <a:t>); sons and daughters are recognized for their paternal/maternal love/respect yet pleas to children to remember a parent. </a:t>
            </a:r>
            <a:r>
              <a:rPr lang="en-US" sz="1200" kern="1200" baseline="0" dirty="0" smtClean="0">
                <a:solidFill>
                  <a:schemeClr val="tx1"/>
                </a:solidFill>
                <a:latin typeface="+mn-lt"/>
                <a:ea typeface="+mn-ea"/>
                <a:cs typeface="+mn-cs"/>
              </a:rPr>
              <a:t>“The clods of your grave will sweeten and become green; your prayer will ascend and be surrounded by heaven in order to seek compassion upon your sons. O Compassionate mother, remember them for good in your remembrances!” </a:t>
            </a:r>
          </a:p>
          <a:p>
            <a:endParaRPr lang="en-US" sz="1200" kern="1200" baseline="0" dirty="0" smtClean="0">
              <a:solidFill>
                <a:schemeClr val="tx1"/>
              </a:solidFill>
              <a:latin typeface="+mn-lt"/>
              <a:ea typeface="+mn-ea"/>
              <a:cs typeface="+mn-cs"/>
            </a:endParaRPr>
          </a:p>
          <a:p>
            <a:r>
              <a:rPr lang="en-US" dirty="0" smtClean="0"/>
              <a:t>"Here lies </a:t>
            </a:r>
            <a:r>
              <a:rPr lang="en-US" dirty="0" err="1" smtClean="0"/>
              <a:t>Chaya</a:t>
            </a:r>
            <a:r>
              <a:rPr lang="en-US" dirty="0" smtClean="0"/>
              <a:t> </a:t>
            </a:r>
            <a:r>
              <a:rPr lang="en-US" dirty="0" err="1" smtClean="0"/>
              <a:t>Tsovya</a:t>
            </a:r>
            <a:r>
              <a:rPr lang="en-US" dirty="0" smtClean="0"/>
              <a:t> (aka Babel / </a:t>
            </a:r>
            <a:r>
              <a:rPr lang="en-US" dirty="0" err="1" smtClean="0"/>
              <a:t>Bobel</a:t>
            </a:r>
            <a:r>
              <a:rPr lang="en-US" dirty="0" smtClean="0"/>
              <a:t>) </a:t>
            </a:r>
            <a:r>
              <a:rPr lang="en-US" dirty="0" err="1" smtClean="0"/>
              <a:t>Medownik</a:t>
            </a:r>
            <a:r>
              <a:rPr lang="en-US" dirty="0" smtClean="0"/>
              <a:t> belonging to the family of R. Abraham </a:t>
            </a:r>
            <a:r>
              <a:rPr lang="en-US" dirty="0" err="1" smtClean="0"/>
              <a:t>Waldbaum</a:t>
            </a:r>
            <a:r>
              <a:rPr lang="en-US" dirty="0" smtClean="0"/>
              <a:t>  She died 18th Elul 5669. 23/VIII 09. {In Yiddish} Children, Remember your mother!" </a:t>
            </a:r>
          </a:p>
          <a:p>
            <a:endParaRPr lang="en-US" dirty="0" smtClean="0"/>
          </a:p>
          <a:p>
            <a:r>
              <a:rPr lang="en-US" dirty="0" smtClean="0"/>
              <a:t>“daughter of R. Israel.</a:t>
            </a:r>
            <a:r>
              <a:rPr lang="en-US" baseline="0" dirty="0" smtClean="0"/>
              <a:t> Her mouth has ceased from the evil tongue.”</a:t>
            </a:r>
          </a:p>
          <a:p>
            <a:endParaRPr lang="en-US" baseline="0" dirty="0" smtClean="0"/>
          </a:p>
          <a:p>
            <a:r>
              <a:rPr lang="en-US" baseline="0" dirty="0" smtClean="0"/>
              <a:t>Return to ‘embracing the spirit of </a:t>
            </a:r>
            <a:r>
              <a:rPr lang="en-US" baseline="0" dirty="0" err="1" smtClean="0"/>
              <a:t>Dubnow</a:t>
            </a:r>
            <a:r>
              <a:rPr lang="en-US" baseline="0" dirty="0" smtClean="0"/>
              <a:t>’ and acknowledge that the Jewish epitaph can indeed contribute to the historiography of Jewish tradition …  </a:t>
            </a:r>
            <a:endParaRPr lang="en-US" dirty="0"/>
          </a:p>
        </p:txBody>
      </p:sp>
      <p:sp>
        <p:nvSpPr>
          <p:cNvPr id="4" name="Slide Number Placeholder 3"/>
          <p:cNvSpPr>
            <a:spLocks noGrp="1"/>
          </p:cNvSpPr>
          <p:nvPr>
            <p:ph type="sldNum" sz="quarter" idx="10"/>
          </p:nvPr>
        </p:nvSpPr>
        <p:spPr/>
        <p:txBody>
          <a:bodyPr/>
          <a:lstStyle/>
          <a:p>
            <a:fld id="{94C5DABD-D911-43A9-BF68-871843AC000C}" type="slidenum">
              <a:rPr lang="en-US" smtClean="0"/>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I began my teaching career at the then Concordia College in Milwaukee, Wisconsin in 1980 (at the young age of 10 x 2), teaching Biblical Hebrew in their pre-seminary program. </a:t>
            </a:r>
            <a:r>
              <a:rPr lang="en-US" sz="1200" kern="1200" baseline="0" dirty="0" smtClean="0">
                <a:solidFill>
                  <a:schemeClr val="tx1"/>
                </a:solidFill>
                <a:latin typeface="+mn-lt"/>
                <a:ea typeface="+mn-ea"/>
                <a:cs typeface="+mn-cs"/>
              </a:rPr>
              <a:t> Concordia – long history of academic excellence and pre-seminary program. </a:t>
            </a:r>
            <a:r>
              <a:rPr lang="en-US" sz="1200" kern="1200" dirty="0" smtClean="0">
                <a:solidFill>
                  <a:schemeClr val="tx1"/>
                </a:solidFill>
                <a:latin typeface="+mn-lt"/>
                <a:ea typeface="+mn-ea"/>
                <a:cs typeface="+mn-cs"/>
              </a:rPr>
              <a:t>At the same time I was just beginning my first master’s program in Hebrew Studies at the UW-Milwaukee.  Expecting to be taken on as a TA, I discovered I was the instructor of record with full-responsibility for preparing my students for their Hebrew examinations for the seminary.  The confidence and trust Concordia offered me proved to be an extraordinary teaching environment for 8 years.  Had Concordia needed a full-time professor for Hebrew Bible, I probably would have gone no further in pursuit of teaching positions.  </a:t>
            </a:r>
          </a:p>
          <a:p>
            <a:endParaRPr lang="en-US" dirty="0"/>
          </a:p>
        </p:txBody>
      </p:sp>
      <p:sp>
        <p:nvSpPr>
          <p:cNvPr id="4" name="Slide Number Placeholder 3"/>
          <p:cNvSpPr>
            <a:spLocks noGrp="1"/>
          </p:cNvSpPr>
          <p:nvPr>
            <p:ph type="sldNum" sz="quarter" idx="10"/>
          </p:nvPr>
        </p:nvSpPr>
        <p:spPr/>
        <p:txBody>
          <a:bodyPr/>
          <a:lstStyle/>
          <a:p>
            <a:fld id="{94C5DABD-D911-43A9-BF68-871843AC000C}" type="slidenum">
              <a:rPr lang="en-US" smtClean="0"/>
              <a:pPr/>
              <a:t>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Today, Concordia</a:t>
            </a:r>
            <a:r>
              <a:rPr lang="en-US" baseline="0" dirty="0" smtClean="0"/>
              <a:t> continues to grow after relocating to Mequon, Wisconsin in the late 1980’s.  Fortunate to have taught three years on this beautiful campus.</a:t>
            </a:r>
            <a:endParaRPr lang="en-US" dirty="0"/>
          </a:p>
        </p:txBody>
      </p:sp>
      <p:sp>
        <p:nvSpPr>
          <p:cNvPr id="4" name="Slide Number Placeholder 3"/>
          <p:cNvSpPr>
            <a:spLocks noGrp="1"/>
          </p:cNvSpPr>
          <p:nvPr>
            <p:ph type="sldNum" sz="quarter" idx="10"/>
          </p:nvPr>
        </p:nvSpPr>
        <p:spPr/>
        <p:txBody>
          <a:bodyPr/>
          <a:lstStyle/>
          <a:p>
            <a:fld id="{94C5DABD-D911-43A9-BF68-871843AC000C}" type="slidenum">
              <a:rPr lang="en-US" smtClean="0"/>
              <a:pPr/>
              <a:t>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T</a:t>
            </a:r>
            <a:r>
              <a:rPr lang="en-US" sz="1600" kern="1200" dirty="0" smtClean="0">
                <a:solidFill>
                  <a:schemeClr val="tx1"/>
                </a:solidFill>
                <a:latin typeface="+mn-lt"/>
                <a:ea typeface="+mn-ea"/>
                <a:cs typeface="+mn-cs"/>
              </a:rPr>
              <a:t>O HEBREW SCRIPTURES SESSION MEMBERS: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6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600" kern="1200" dirty="0" smtClean="0">
                <a:solidFill>
                  <a:schemeClr val="tx1"/>
                </a:solidFill>
                <a:latin typeface="+mn-lt"/>
                <a:ea typeface="+mn-ea"/>
                <a:cs typeface="+mn-cs"/>
              </a:rPr>
              <a:t>As those of you who frequent the Hebrew Scriptures sessions know, my research began focused on the book of Job.  My dissertation ----  was followed by a series of articles on translation theory in </a:t>
            </a:r>
            <a:r>
              <a:rPr lang="en-US" sz="1600" kern="1200" dirty="0" err="1" smtClean="0">
                <a:solidFill>
                  <a:schemeClr val="tx1"/>
                </a:solidFill>
                <a:latin typeface="+mn-lt"/>
                <a:ea typeface="+mn-ea"/>
                <a:cs typeface="+mn-cs"/>
              </a:rPr>
              <a:t>Peshitta</a:t>
            </a:r>
            <a:r>
              <a:rPr lang="en-US" sz="1600" kern="1200" dirty="0" smtClean="0">
                <a:solidFill>
                  <a:schemeClr val="tx1"/>
                </a:solidFill>
                <a:latin typeface="+mn-lt"/>
                <a:ea typeface="+mn-ea"/>
                <a:cs typeface="+mn-cs"/>
              </a:rPr>
              <a:t> to Job and the </a:t>
            </a:r>
            <a:r>
              <a:rPr lang="en-US" sz="1600" kern="1200" dirty="0" err="1" smtClean="0">
                <a:solidFill>
                  <a:schemeClr val="tx1"/>
                </a:solidFill>
                <a:latin typeface="+mn-lt"/>
                <a:ea typeface="+mn-ea"/>
                <a:cs typeface="+mn-cs"/>
              </a:rPr>
              <a:t>Targumim</a:t>
            </a:r>
            <a:r>
              <a:rPr lang="en-US" sz="1600" kern="1200" dirty="0" smtClean="0">
                <a:solidFill>
                  <a:schemeClr val="tx1"/>
                </a:solidFill>
                <a:latin typeface="+mn-lt"/>
                <a:ea typeface="+mn-ea"/>
                <a:cs typeface="+mn-cs"/>
              </a:rPr>
              <a:t>, and the Septuagint, a number of articles on the </a:t>
            </a:r>
            <a:r>
              <a:rPr lang="en-US" sz="1600" kern="1200" dirty="0" err="1" smtClean="0">
                <a:solidFill>
                  <a:schemeClr val="tx1"/>
                </a:solidFill>
                <a:latin typeface="+mn-lt"/>
                <a:ea typeface="+mn-ea"/>
                <a:cs typeface="+mn-cs"/>
              </a:rPr>
              <a:t>Peshitta</a:t>
            </a:r>
            <a:r>
              <a:rPr lang="en-US" sz="1600" kern="1200" dirty="0" smtClean="0">
                <a:solidFill>
                  <a:schemeClr val="tx1"/>
                </a:solidFill>
                <a:latin typeface="+mn-lt"/>
                <a:ea typeface="+mn-ea"/>
                <a:cs typeface="+mn-cs"/>
              </a:rPr>
              <a:t> to Job.  I’m pleased that my dissertation is still cited in discussions of the </a:t>
            </a:r>
            <a:r>
              <a:rPr lang="en-US" sz="1600" kern="1200" dirty="0" err="1" smtClean="0">
                <a:solidFill>
                  <a:schemeClr val="tx1"/>
                </a:solidFill>
                <a:latin typeface="+mn-lt"/>
                <a:ea typeface="+mn-ea"/>
                <a:cs typeface="+mn-cs"/>
              </a:rPr>
              <a:t>Peshitta</a:t>
            </a:r>
            <a:r>
              <a:rPr lang="en-US" sz="1600" kern="1200" dirty="0" smtClean="0">
                <a:solidFill>
                  <a:schemeClr val="tx1"/>
                </a:solidFill>
                <a:latin typeface="+mn-lt"/>
                <a:ea typeface="+mn-ea"/>
                <a:cs typeface="+mn-cs"/>
              </a:rPr>
              <a:t> to Job – though published in 1992 this also means for young scholars out there, it’s time someone seriously advanced beyond what I offered!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6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600" kern="1200" dirty="0" smtClean="0">
                <a:solidFill>
                  <a:schemeClr val="tx1"/>
                </a:solidFill>
                <a:latin typeface="+mn-lt"/>
                <a:ea typeface="+mn-ea"/>
                <a:cs typeface="+mn-cs"/>
              </a:rPr>
              <a:t>You may also notice that none of these publications dealt with meaning of the book of Job.  Last year, for those in attendance at our meeting, my doctoral mentor Michael V. Fox delivered a most profound banquet address on the meaning of the book of Job.  For me Michael’s words significantly advanced my thoughts on Job (and I also was</a:t>
            </a:r>
            <a:r>
              <a:rPr lang="en-US" sz="1600" kern="1200" baseline="0" dirty="0" smtClean="0">
                <a:solidFill>
                  <a:schemeClr val="tx1"/>
                </a:solidFill>
                <a:latin typeface="+mn-lt"/>
                <a:ea typeface="+mn-ea"/>
                <a:cs typeface="+mn-cs"/>
              </a:rPr>
              <a:t> </a:t>
            </a:r>
            <a:r>
              <a:rPr lang="en-US" sz="1600" kern="1200" dirty="0" smtClean="0">
                <a:solidFill>
                  <a:schemeClr val="tx1"/>
                </a:solidFill>
                <a:latin typeface="+mn-lt"/>
                <a:ea typeface="+mn-ea"/>
                <a:cs typeface="+mn-cs"/>
              </a:rPr>
              <a:t>pleased to have</a:t>
            </a:r>
            <a:r>
              <a:rPr lang="en-US" sz="1600" kern="1200" baseline="0" dirty="0" smtClean="0">
                <a:solidFill>
                  <a:schemeClr val="tx1"/>
                </a:solidFill>
                <a:latin typeface="+mn-lt"/>
                <a:ea typeface="+mn-ea"/>
                <a:cs typeface="+mn-cs"/>
              </a:rPr>
              <a:t> Michael correct my memory.  For </a:t>
            </a:r>
            <a:r>
              <a:rPr lang="en-US" sz="1600" kern="1200" dirty="0" smtClean="0">
                <a:solidFill>
                  <a:schemeClr val="tx1"/>
                </a:solidFill>
                <a:latin typeface="+mn-lt"/>
                <a:ea typeface="+mn-ea"/>
                <a:cs typeface="+mn-cs"/>
              </a:rPr>
              <a:t>25 years I</a:t>
            </a:r>
            <a:r>
              <a:rPr lang="en-US" sz="1600" kern="1200" baseline="0" dirty="0" smtClean="0">
                <a:solidFill>
                  <a:schemeClr val="tx1"/>
                </a:solidFill>
                <a:latin typeface="+mn-lt"/>
                <a:ea typeface="+mn-ea"/>
                <a:cs typeface="+mn-cs"/>
              </a:rPr>
              <a:t> seemed to recall  that </a:t>
            </a:r>
            <a:r>
              <a:rPr lang="en-US" sz="1600" kern="1200" dirty="0" smtClean="0">
                <a:solidFill>
                  <a:schemeClr val="tx1"/>
                </a:solidFill>
                <a:latin typeface="+mn-lt"/>
                <a:ea typeface="+mn-ea"/>
                <a:cs typeface="+mn-cs"/>
              </a:rPr>
              <a:t>I had</a:t>
            </a:r>
            <a:r>
              <a:rPr lang="en-US" sz="1600" kern="1200" baseline="0" dirty="0" smtClean="0">
                <a:solidFill>
                  <a:schemeClr val="tx1"/>
                </a:solidFill>
                <a:latin typeface="+mn-lt"/>
                <a:ea typeface="+mn-ea"/>
                <a:cs typeface="+mn-cs"/>
              </a:rPr>
              <a:t> </a:t>
            </a:r>
            <a:r>
              <a:rPr lang="en-US" sz="1600" kern="1200" dirty="0" smtClean="0">
                <a:solidFill>
                  <a:schemeClr val="tx1"/>
                </a:solidFill>
                <a:latin typeface="+mn-lt"/>
                <a:ea typeface="+mn-ea"/>
                <a:cs typeface="+mn-cs"/>
              </a:rPr>
              <a:t>written a rotten paper on the meaning of Job for Michael’s class in grad school).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6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600" kern="1200" dirty="0" smtClean="0">
                <a:solidFill>
                  <a:schemeClr val="tx1"/>
                </a:solidFill>
                <a:latin typeface="+mn-lt"/>
                <a:ea typeface="+mn-ea"/>
                <a:cs typeface="+mn-cs"/>
              </a:rPr>
              <a:t>I’ll be returning to Job</a:t>
            </a:r>
            <a:r>
              <a:rPr lang="en-US" sz="1600" kern="1200" baseline="0" dirty="0" smtClean="0">
                <a:solidFill>
                  <a:schemeClr val="tx1"/>
                </a:solidFill>
                <a:latin typeface="+mn-lt"/>
                <a:ea typeface="+mn-ea"/>
                <a:cs typeface="+mn-cs"/>
              </a:rPr>
              <a:t> is a moment.</a:t>
            </a:r>
            <a:endParaRPr lang="en-US" sz="160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94C5DABD-D911-43A9-BF68-871843AC000C}" type="slidenum">
              <a:rPr lang="en-US" smtClean="0"/>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For many, thoughts of Jewish cemeteries,</a:t>
            </a:r>
            <a:r>
              <a:rPr lang="en-US" baseline="0" dirty="0" smtClean="0"/>
              <a:t> especially in Eastern Europe, bring recollections of closely packed final resting places, sometimes neatly aligned rows or sections, such as in Prague, or </a:t>
            </a:r>
            <a:r>
              <a:rPr lang="en-US" baseline="0" dirty="0" err="1" smtClean="0"/>
              <a:t>Kazimierz</a:t>
            </a:r>
            <a:r>
              <a:rPr lang="en-US" baseline="0" dirty="0" smtClean="0"/>
              <a:t> (Krakow) or the exquisitely executed matzevoth at </a:t>
            </a:r>
            <a:r>
              <a:rPr lang="en-US" baseline="0" dirty="0" err="1" smtClean="0"/>
              <a:t>Szydlowiec</a:t>
            </a:r>
            <a:r>
              <a:rPr lang="en-US" baseline="0" dirty="0" smtClean="0"/>
              <a:t> (Jewish Heritage site east of Warsaw), mausoleum’s (</a:t>
            </a:r>
            <a:r>
              <a:rPr lang="en-US" baseline="0" dirty="0" err="1" smtClean="0"/>
              <a:t>ohel</a:t>
            </a:r>
            <a:r>
              <a:rPr lang="en-US" baseline="0" dirty="0" smtClean="0"/>
              <a:t>) of distinguished rabbis in Vilna, or the 250,000 burials in Warsaw, marked by such incredibly variety of styles and epitaphs.</a:t>
            </a:r>
            <a:endParaRPr lang="en-US" dirty="0"/>
          </a:p>
        </p:txBody>
      </p:sp>
      <p:sp>
        <p:nvSpPr>
          <p:cNvPr id="4" name="Slide Number Placeholder 3"/>
          <p:cNvSpPr>
            <a:spLocks noGrp="1"/>
          </p:cNvSpPr>
          <p:nvPr>
            <p:ph type="sldNum" sz="quarter" idx="10"/>
          </p:nvPr>
        </p:nvSpPr>
        <p:spPr/>
        <p:txBody>
          <a:bodyPr/>
          <a:lstStyle/>
          <a:p>
            <a:fld id="{94C5DABD-D911-43A9-BF68-871843AC000C}" type="slidenum">
              <a:rPr lang="en-US" smtClean="0"/>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However, there are also hundreds</a:t>
            </a:r>
            <a:r>
              <a:rPr lang="en-US" sz="1200" kern="1200" baseline="0" dirty="0" smtClean="0">
                <a:solidFill>
                  <a:schemeClr val="tx1"/>
                </a:solidFill>
                <a:latin typeface="+mn-lt"/>
                <a:ea typeface="+mn-ea"/>
                <a:cs typeface="+mn-cs"/>
              </a:rPr>
              <a:t> of small </a:t>
            </a:r>
            <a:r>
              <a:rPr lang="en-US" sz="1200" kern="1200" baseline="0" dirty="0" err="1" smtClean="0">
                <a:solidFill>
                  <a:schemeClr val="tx1"/>
                </a:solidFill>
                <a:latin typeface="+mn-lt"/>
                <a:ea typeface="+mn-ea"/>
                <a:cs typeface="+mn-cs"/>
              </a:rPr>
              <a:t>shtetl</a:t>
            </a:r>
            <a:r>
              <a:rPr lang="en-US" sz="1200" kern="1200" baseline="0" dirty="0" smtClean="0">
                <a:solidFill>
                  <a:schemeClr val="tx1"/>
                </a:solidFill>
                <a:latin typeface="+mn-lt"/>
                <a:ea typeface="+mn-ea"/>
                <a:cs typeface="+mn-cs"/>
              </a:rPr>
              <a:t> cemeteries. It is the little </a:t>
            </a:r>
            <a:r>
              <a:rPr lang="en-US" sz="1200" kern="1200" baseline="0" dirty="0" err="1" smtClean="0">
                <a:solidFill>
                  <a:schemeClr val="tx1"/>
                </a:solidFill>
                <a:latin typeface="+mn-lt"/>
                <a:ea typeface="+mn-ea"/>
                <a:cs typeface="+mn-cs"/>
              </a:rPr>
              <a:t>shtetl</a:t>
            </a:r>
            <a:r>
              <a:rPr lang="en-US" sz="1200" kern="1200" baseline="0" dirty="0" smtClean="0">
                <a:solidFill>
                  <a:schemeClr val="tx1"/>
                </a:solidFill>
                <a:latin typeface="+mn-lt"/>
                <a:ea typeface="+mn-ea"/>
                <a:cs typeface="+mn-cs"/>
              </a:rPr>
              <a:t> cemetery of </a:t>
            </a:r>
            <a:r>
              <a:rPr lang="en-US" sz="1200" kern="1200" baseline="0" dirty="0" err="1" smtClean="0">
                <a:solidFill>
                  <a:schemeClr val="tx1"/>
                </a:solidFill>
                <a:latin typeface="+mn-lt"/>
                <a:ea typeface="+mn-ea"/>
                <a:cs typeface="+mn-cs"/>
              </a:rPr>
              <a:t>Kolbuszowa</a:t>
            </a:r>
            <a:r>
              <a:rPr lang="en-US" sz="1200" kern="1200" baseline="0" dirty="0" smtClean="0">
                <a:solidFill>
                  <a:schemeClr val="tx1"/>
                </a:solidFill>
                <a:latin typeface="+mn-lt"/>
                <a:ea typeface="+mn-ea"/>
                <a:cs typeface="+mn-cs"/>
              </a:rPr>
              <a:t>, east of Krakow , in which I first gave serious attention to the Jewish epitaph. </a:t>
            </a:r>
            <a:r>
              <a:rPr lang="en-US" sz="1200" kern="1200" dirty="0" smtClean="0">
                <a:solidFill>
                  <a:schemeClr val="tx1"/>
                </a:solidFill>
                <a:latin typeface="+mn-lt"/>
                <a:ea typeface="+mn-ea"/>
                <a:cs typeface="+mn-cs"/>
              </a:rPr>
              <a:t>Indeed, it is the description of Job in the book of Job as “perfect and upright, God-fearing” and “an old man, full of days” that first caught my attention inscribed upon a Jewish epitaph in</a:t>
            </a:r>
            <a:r>
              <a:rPr lang="en-US" sz="1200" kern="1200" baseline="0" dirty="0" smtClean="0">
                <a:solidFill>
                  <a:schemeClr val="tx1"/>
                </a:solidFill>
                <a:latin typeface="+mn-lt"/>
                <a:ea typeface="+mn-ea"/>
                <a:cs typeface="+mn-cs"/>
              </a:rPr>
              <a:t> this cemetery – along with exquisite acrostic poetry.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The title of my address tonight is “Jewish Epitaphs Reconsidered”, which to most would seem a far distance from where my original scholarship began.  However, it is and is not.  The book of Job is a key text that explores innocent suffering.  In the progression of institutions at which I’ve taught since Concordia circumstances have necessitated that I moved beyond the teaching Biblical Hebrew to courses on World Religion, Sacred Literature, the Hebrew Bible, courses on Judaism, Jewish Literature and ultimately courses on the Holocaust.  In each of these courses exploring the nature of human suffering is inevitable to various degrees and Job – perhaps much to the eventual annoyance of my students was frequently introduced.  An this journey</a:t>
            </a:r>
            <a:r>
              <a:rPr lang="en-US" sz="1200" kern="1200" baseline="0" dirty="0" smtClean="0">
                <a:solidFill>
                  <a:schemeClr val="tx1"/>
                </a:solidFill>
                <a:latin typeface="+mn-lt"/>
                <a:ea typeface="+mn-ea"/>
                <a:cs typeface="+mn-cs"/>
              </a:rPr>
              <a:t> in teaching brought me to Eastern Europe; my studies of ancient languages drew me to consider the value of what was written upon these matzevoth – always remembering that these stones mark the final resting places of the Jewish men, women and children who belonged to these </a:t>
            </a:r>
            <a:r>
              <a:rPr lang="en-US" sz="1200" kern="1200" baseline="0" dirty="0" err="1" smtClean="0">
                <a:solidFill>
                  <a:schemeClr val="tx1"/>
                </a:solidFill>
                <a:latin typeface="+mn-lt"/>
                <a:ea typeface="+mn-ea"/>
                <a:cs typeface="+mn-cs"/>
              </a:rPr>
              <a:t>communitiesl</a:t>
            </a:r>
            <a:endParaRPr lang="en-US" sz="1200"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So back to the title of</a:t>
            </a:r>
            <a:r>
              <a:rPr lang="en-US" sz="1200" kern="1200" baseline="0" dirty="0" smtClean="0">
                <a:solidFill>
                  <a:schemeClr val="tx1"/>
                </a:solidFill>
                <a:latin typeface="+mn-lt"/>
                <a:ea typeface="+mn-ea"/>
                <a:cs typeface="+mn-cs"/>
              </a:rPr>
              <a:t> tonight’s address and subtitle.  </a:t>
            </a:r>
            <a:r>
              <a:rPr lang="en-US" sz="1200" kern="1200" dirty="0" smtClean="0">
                <a:solidFill>
                  <a:schemeClr val="tx1"/>
                </a:solidFill>
                <a:latin typeface="+mn-lt"/>
                <a:ea typeface="+mn-ea"/>
                <a:cs typeface="+mn-cs"/>
              </a:rPr>
              <a:t>In the early 20</a:t>
            </a:r>
            <a:r>
              <a:rPr lang="en-US" sz="1200" kern="1200" baseline="30000" dirty="0" smtClean="0">
                <a:solidFill>
                  <a:schemeClr val="tx1"/>
                </a:solidFill>
                <a:latin typeface="+mn-lt"/>
                <a:ea typeface="+mn-ea"/>
                <a:cs typeface="+mn-cs"/>
              </a:rPr>
              <a:t>th</a:t>
            </a:r>
            <a:r>
              <a:rPr lang="en-US" sz="1200" kern="1200" dirty="0" smtClean="0">
                <a:solidFill>
                  <a:schemeClr val="tx1"/>
                </a:solidFill>
                <a:latin typeface="+mn-lt"/>
                <a:ea typeface="+mn-ea"/>
                <a:cs typeface="+mn-cs"/>
              </a:rPr>
              <a:t> century, Polish historian </a:t>
            </a:r>
            <a:r>
              <a:rPr lang="en-GB" sz="1200" kern="1200" dirty="0" err="1" smtClean="0">
                <a:solidFill>
                  <a:schemeClr val="tx1"/>
                </a:solidFill>
                <a:latin typeface="+mn-lt"/>
                <a:ea typeface="+mn-ea"/>
                <a:cs typeface="+mn-cs"/>
              </a:rPr>
              <a:t>Mejer</a:t>
            </a:r>
            <a:r>
              <a:rPr lang="en-GB" sz="1200" kern="1200" dirty="0" smtClean="0">
                <a:solidFill>
                  <a:schemeClr val="tx1"/>
                </a:solidFill>
                <a:latin typeface="+mn-lt"/>
                <a:ea typeface="+mn-ea"/>
                <a:cs typeface="+mn-cs"/>
              </a:rPr>
              <a:t> </a:t>
            </a:r>
            <a:r>
              <a:rPr lang="en-GB" sz="1200" kern="1200" dirty="0" err="1" smtClean="0">
                <a:solidFill>
                  <a:schemeClr val="tx1"/>
                </a:solidFill>
                <a:latin typeface="+mn-lt"/>
                <a:ea typeface="+mn-ea"/>
                <a:cs typeface="+mn-cs"/>
              </a:rPr>
              <a:t>Bałaban</a:t>
            </a:r>
            <a:r>
              <a:rPr lang="en-GB" sz="1200" kern="1200" dirty="0" smtClean="0">
                <a:solidFill>
                  <a:schemeClr val="tx1"/>
                </a:solidFill>
                <a:latin typeface="+mn-lt"/>
                <a:ea typeface="+mn-ea"/>
                <a:cs typeface="+mn-cs"/>
              </a:rPr>
              <a:t> delivered a most telling condemnation of Jewish epitaphs as “blatantly baroque”, “overloaded with epithets” and difficult to understand. </a:t>
            </a:r>
            <a:r>
              <a:rPr lang="en-GB" sz="1200" kern="1200" dirty="0" err="1" smtClean="0">
                <a:solidFill>
                  <a:schemeClr val="tx1"/>
                </a:solidFill>
                <a:latin typeface="+mn-lt"/>
                <a:ea typeface="+mn-ea"/>
                <a:cs typeface="+mn-cs"/>
              </a:rPr>
              <a:t>Balaban</a:t>
            </a:r>
            <a:r>
              <a:rPr lang="en-GB" sz="1200" kern="1200" dirty="0" smtClean="0">
                <a:solidFill>
                  <a:schemeClr val="tx1"/>
                </a:solidFill>
                <a:latin typeface="+mn-lt"/>
                <a:ea typeface="+mn-ea"/>
                <a:cs typeface="+mn-cs"/>
              </a:rPr>
              <a:t> brief comments</a:t>
            </a:r>
            <a:r>
              <a:rPr lang="en-GB" sz="1200" kern="1200" baseline="0" dirty="0" smtClean="0">
                <a:solidFill>
                  <a:schemeClr val="tx1"/>
                </a:solidFill>
                <a:latin typeface="+mn-lt"/>
                <a:ea typeface="+mn-ea"/>
                <a:cs typeface="+mn-cs"/>
              </a:rPr>
              <a:t> may have been prompted that by a slightly earlier open letter in 1892 by</a:t>
            </a:r>
            <a:r>
              <a:rPr lang="en-GB" sz="1200" kern="1200" dirty="0" smtClean="0">
                <a:solidFill>
                  <a:schemeClr val="tx1"/>
                </a:solidFill>
                <a:latin typeface="+mn-lt"/>
                <a:ea typeface="+mn-ea"/>
                <a:cs typeface="+mn-cs"/>
              </a:rPr>
              <a:t> the </a:t>
            </a:r>
            <a:r>
              <a:rPr lang="en-GB" sz="1200" i="1" kern="1200" dirty="0" err="1" smtClean="0">
                <a:solidFill>
                  <a:schemeClr val="tx1"/>
                </a:solidFill>
                <a:latin typeface="+mn-lt"/>
                <a:ea typeface="+mn-ea"/>
                <a:cs typeface="+mn-cs"/>
              </a:rPr>
              <a:t>maskil</a:t>
            </a:r>
            <a:r>
              <a:rPr lang="en-GB" sz="1200" kern="1200" dirty="0" smtClean="0">
                <a:solidFill>
                  <a:schemeClr val="tx1"/>
                </a:solidFill>
                <a:latin typeface="+mn-lt"/>
                <a:ea typeface="+mn-ea"/>
                <a:cs typeface="+mn-cs"/>
              </a:rPr>
              <a:t> Simon </a:t>
            </a:r>
            <a:r>
              <a:rPr lang="en-GB" sz="1200" kern="1200" dirty="0" err="1" smtClean="0">
                <a:solidFill>
                  <a:schemeClr val="tx1"/>
                </a:solidFill>
                <a:latin typeface="+mn-lt"/>
                <a:ea typeface="+mn-ea"/>
                <a:cs typeface="+mn-cs"/>
              </a:rPr>
              <a:t>Dubnow</a:t>
            </a:r>
            <a:r>
              <a:rPr lang="en-GB" sz="1200" kern="1200" dirty="0" smtClean="0">
                <a:solidFill>
                  <a:schemeClr val="tx1"/>
                </a:solidFill>
                <a:latin typeface="+mn-lt"/>
                <a:ea typeface="+mn-ea"/>
                <a:cs typeface="+mn-cs"/>
              </a:rPr>
              <a:t>. </a:t>
            </a:r>
            <a:r>
              <a:rPr lang="en-GB" sz="1200" kern="1200" dirty="0" err="1" smtClean="0">
                <a:solidFill>
                  <a:schemeClr val="tx1"/>
                </a:solidFill>
                <a:latin typeface="+mn-lt"/>
                <a:ea typeface="+mn-ea"/>
                <a:cs typeface="+mn-cs"/>
              </a:rPr>
              <a:t>Dubnow</a:t>
            </a:r>
            <a:r>
              <a:rPr lang="en-GB" sz="1200" kern="1200" dirty="0" smtClean="0">
                <a:solidFill>
                  <a:schemeClr val="tx1"/>
                </a:solidFill>
                <a:latin typeface="+mn-lt"/>
                <a:ea typeface="+mn-ea"/>
                <a:cs typeface="+mn-cs"/>
              </a:rPr>
              <a:t> had delivered a plea to the </a:t>
            </a:r>
            <a:r>
              <a:rPr lang="en-GB" sz="1200" i="1" kern="1200" dirty="0" err="1" smtClean="0">
                <a:solidFill>
                  <a:schemeClr val="tx1"/>
                </a:solidFill>
                <a:latin typeface="+mn-lt"/>
                <a:ea typeface="+mn-ea"/>
                <a:cs typeface="+mn-cs"/>
              </a:rPr>
              <a:t>maskilim</a:t>
            </a:r>
            <a:r>
              <a:rPr lang="en-GB" sz="1200" kern="1200" dirty="0" smtClean="0">
                <a:solidFill>
                  <a:schemeClr val="tx1"/>
                </a:solidFill>
                <a:latin typeface="+mn-lt"/>
                <a:ea typeface="+mn-ea"/>
                <a:cs typeface="+mn-cs"/>
              </a:rPr>
              <a:t> (intellectuals) and </a:t>
            </a:r>
            <a:r>
              <a:rPr lang="en-GB" sz="1200" i="1" kern="1200" dirty="0" err="1" smtClean="0">
                <a:solidFill>
                  <a:schemeClr val="tx1"/>
                </a:solidFill>
                <a:latin typeface="+mn-lt"/>
                <a:ea typeface="+mn-ea"/>
                <a:cs typeface="+mn-cs"/>
              </a:rPr>
              <a:t>mithnagdim</a:t>
            </a:r>
            <a:r>
              <a:rPr lang="en-GB" sz="1200" kern="1200" dirty="0" smtClean="0">
                <a:solidFill>
                  <a:schemeClr val="tx1"/>
                </a:solidFill>
                <a:latin typeface="+mn-lt"/>
                <a:ea typeface="+mn-ea"/>
                <a:cs typeface="+mn-cs"/>
              </a:rPr>
              <a:t> (traditionalists) of his day to engage in documenting and writing the woefully lacking past history of Yiddish civilization as a means to unite past history with emerging nationalistic inclinations. </a:t>
            </a:r>
            <a:r>
              <a:rPr lang="en-GB" sz="1200" kern="1200" dirty="0" err="1" smtClean="0">
                <a:solidFill>
                  <a:schemeClr val="tx1"/>
                </a:solidFill>
                <a:latin typeface="+mn-lt"/>
                <a:ea typeface="+mn-ea"/>
                <a:cs typeface="+mn-cs"/>
              </a:rPr>
              <a:t>Dubnow</a:t>
            </a:r>
            <a:r>
              <a:rPr lang="en-GB" sz="1200" kern="1200" dirty="0" smtClean="0">
                <a:solidFill>
                  <a:schemeClr val="tx1"/>
                </a:solidFill>
                <a:latin typeface="+mn-lt"/>
                <a:ea typeface="+mn-ea"/>
                <a:cs typeface="+mn-cs"/>
              </a:rPr>
              <a:t> specified gathering epitaphs as part of this documentation. Such was taken</a:t>
            </a:r>
            <a:r>
              <a:rPr lang="en-GB" sz="1200" kern="1200" baseline="0" dirty="0" smtClean="0">
                <a:solidFill>
                  <a:schemeClr val="tx1"/>
                </a:solidFill>
                <a:latin typeface="+mn-lt"/>
                <a:ea typeface="+mn-ea"/>
                <a:cs typeface="+mn-cs"/>
              </a:rPr>
              <a:t> up, for example, in the </a:t>
            </a:r>
            <a:r>
              <a:rPr lang="en-GB" sz="1200" kern="1200" baseline="0" dirty="0" err="1" smtClean="0">
                <a:solidFill>
                  <a:schemeClr val="tx1"/>
                </a:solidFill>
                <a:latin typeface="+mn-lt"/>
                <a:ea typeface="+mn-ea"/>
                <a:cs typeface="+mn-cs"/>
              </a:rPr>
              <a:t>Pinkus</a:t>
            </a:r>
            <a:r>
              <a:rPr lang="en-GB" sz="1200" kern="1200" baseline="0" dirty="0" smtClean="0">
                <a:solidFill>
                  <a:schemeClr val="tx1"/>
                </a:solidFill>
                <a:latin typeface="+mn-lt"/>
                <a:ea typeface="+mn-ea"/>
                <a:cs typeface="+mn-cs"/>
              </a:rPr>
              <a:t> Bialystok and other town chronicles throughout Eastern Europe.</a:t>
            </a:r>
            <a:r>
              <a:rPr lang="en-GB" sz="1200" kern="1200" dirty="0" smtClean="0">
                <a:solidFill>
                  <a:schemeClr val="tx1"/>
                </a:solidFill>
                <a:latin typeface="+mn-lt"/>
                <a:ea typeface="+mn-ea"/>
                <a:cs typeface="+mn-cs"/>
              </a:rPr>
              <a:t> Despite </a:t>
            </a:r>
            <a:r>
              <a:rPr lang="en-GB" sz="1200" kern="1200" dirty="0" err="1" smtClean="0">
                <a:solidFill>
                  <a:schemeClr val="tx1"/>
                </a:solidFill>
                <a:latin typeface="+mn-lt"/>
                <a:ea typeface="+mn-ea"/>
                <a:cs typeface="+mn-cs"/>
              </a:rPr>
              <a:t>Dubnow’s</a:t>
            </a:r>
            <a:r>
              <a:rPr lang="en-GB" sz="1200" kern="1200" dirty="0" smtClean="0">
                <a:solidFill>
                  <a:schemeClr val="tx1"/>
                </a:solidFill>
                <a:latin typeface="+mn-lt"/>
                <a:ea typeface="+mn-ea"/>
                <a:cs typeface="+mn-cs"/>
              </a:rPr>
              <a:t> plea it is </a:t>
            </a:r>
            <a:r>
              <a:rPr lang="en-GB" sz="1200" kern="1200" dirty="0" err="1" smtClean="0">
                <a:solidFill>
                  <a:schemeClr val="tx1"/>
                </a:solidFill>
                <a:latin typeface="+mn-lt"/>
                <a:ea typeface="+mn-ea"/>
                <a:cs typeface="+mn-cs"/>
              </a:rPr>
              <a:t>Bałaban’s</a:t>
            </a:r>
            <a:r>
              <a:rPr lang="en-GB" sz="1200" kern="1200" dirty="0" smtClean="0">
                <a:solidFill>
                  <a:schemeClr val="tx1"/>
                </a:solidFill>
                <a:latin typeface="+mn-lt"/>
                <a:ea typeface="+mn-ea"/>
                <a:cs typeface="+mn-cs"/>
              </a:rPr>
              <a:t> condemnation that has held sway in American and English-speaking European academies and which</a:t>
            </a:r>
            <a:r>
              <a:rPr lang="en-US" sz="1200" kern="1200" dirty="0" smtClean="0">
                <a:solidFill>
                  <a:schemeClr val="tx1"/>
                </a:solidFill>
                <a:latin typeface="+mn-lt"/>
                <a:ea typeface="+mn-ea"/>
                <a:cs typeface="+mn-cs"/>
              </a:rPr>
              <a:t> has not yet been fully reversed in the scholarship of the century to follow.</a:t>
            </a:r>
            <a:r>
              <a:rPr lang="en-GB" sz="1200" kern="1200" dirty="0" smtClean="0">
                <a:solidFill>
                  <a:schemeClr val="tx1"/>
                </a:solidFill>
                <a:latin typeface="+mn-lt"/>
                <a:ea typeface="+mn-ea"/>
                <a:cs typeface="+mn-cs"/>
              </a:rPr>
              <a:t>  </a:t>
            </a:r>
            <a:r>
              <a:rPr lang="en-US" sz="1200" kern="1200" dirty="0" smtClean="0">
                <a:solidFill>
                  <a:schemeClr val="tx1"/>
                </a:solidFill>
                <a:latin typeface="+mn-lt"/>
                <a:ea typeface="+mn-ea"/>
                <a:cs typeface="+mn-cs"/>
              </a:rPr>
              <a:t>In the spirit of </a:t>
            </a:r>
            <a:r>
              <a:rPr lang="en-US" sz="1200" kern="1200" dirty="0" err="1" smtClean="0">
                <a:solidFill>
                  <a:schemeClr val="tx1"/>
                </a:solidFill>
                <a:latin typeface="+mn-lt"/>
                <a:ea typeface="+mn-ea"/>
                <a:cs typeface="+mn-cs"/>
              </a:rPr>
              <a:t>Dubnow</a:t>
            </a:r>
            <a:r>
              <a:rPr lang="en-US" sz="1200" kern="1200" dirty="0" smtClean="0">
                <a:solidFill>
                  <a:schemeClr val="tx1"/>
                </a:solidFill>
                <a:latin typeface="+mn-lt"/>
                <a:ea typeface="+mn-ea"/>
                <a:cs typeface="+mn-cs"/>
              </a:rPr>
              <a:t>, my</a:t>
            </a:r>
            <a:r>
              <a:rPr lang="en-US" sz="1200" kern="1200" baseline="0" dirty="0" smtClean="0">
                <a:solidFill>
                  <a:schemeClr val="tx1"/>
                </a:solidFill>
                <a:latin typeface="+mn-lt"/>
                <a:ea typeface="+mn-ea"/>
                <a:cs typeface="+mn-cs"/>
              </a:rPr>
              <a:t> research in tonight’s address offers select </a:t>
            </a:r>
            <a:r>
              <a:rPr lang="en-GB" sz="1200" kern="1200" dirty="0" smtClean="0">
                <a:solidFill>
                  <a:schemeClr val="tx1"/>
                </a:solidFill>
                <a:latin typeface="+mn-lt"/>
                <a:ea typeface="+mn-ea"/>
                <a:cs typeface="+mn-cs"/>
              </a:rPr>
              <a:t>examples by which we can move towards establishing the potential Jewish epitaphs hold as another evidentiary source, corroborating or enriching Jewish history,</a:t>
            </a:r>
            <a:r>
              <a:rPr lang="en-GB" sz="1200" kern="1200" baseline="0" dirty="0" smtClean="0">
                <a:solidFill>
                  <a:schemeClr val="tx1"/>
                </a:solidFill>
                <a:latin typeface="+mn-lt"/>
                <a:ea typeface="+mn-ea"/>
                <a:cs typeface="+mn-cs"/>
              </a:rPr>
              <a:t> and for me part of an ongoing intellectual journey is pursuit of a meaning to Job.</a:t>
            </a:r>
            <a:endParaRPr lang="en-US" sz="1200"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94C5DABD-D911-43A9-BF68-871843AC000C}" type="slidenum">
              <a:rPr lang="en-US" smtClean="0"/>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At</a:t>
            </a:r>
            <a:r>
              <a:rPr lang="en-US" baseline="0" dirty="0" smtClean="0"/>
              <a:t> present the focus of my research is in</a:t>
            </a:r>
            <a:r>
              <a:rPr lang="en-US" dirty="0" smtClean="0"/>
              <a:t> Bialystok</a:t>
            </a:r>
            <a:r>
              <a:rPr lang="en-US" baseline="0" dirty="0" smtClean="0"/>
              <a:t> today NE Poland. Bagnowka f</a:t>
            </a:r>
            <a:r>
              <a:rPr lang="en-US" dirty="0" smtClean="0"/>
              <a:t>ounded</a:t>
            </a:r>
            <a:r>
              <a:rPr lang="en-US" baseline="0" dirty="0" smtClean="0"/>
              <a:t> in 1892, a progressive Jewish cemetery, situated beside a Roman Catholic and Eastern Orthodox cemetery.  Labeled progressive because traditional conventions were not maintained, e.g. </a:t>
            </a:r>
            <a:r>
              <a:rPr lang="en-US" baseline="0" dirty="0" err="1" smtClean="0"/>
              <a:t>cohahim</a:t>
            </a:r>
            <a:r>
              <a:rPr lang="en-US" baseline="0" dirty="0" smtClean="0"/>
              <a:t> and Levites need not be buried near the entrances, sections will contain the graves and matzevoth of women and children; indeed the epitaphs will range from most traditional (emphasis on specific attributes, Torah and Talmud study for men, charitable deeds and </a:t>
            </a:r>
            <a:r>
              <a:rPr lang="en-US" baseline="0" dirty="0" err="1" smtClean="0"/>
              <a:t>Eshet</a:t>
            </a:r>
            <a:r>
              <a:rPr lang="en-US" baseline="0" dirty="0" smtClean="0"/>
              <a:t> </a:t>
            </a:r>
            <a:r>
              <a:rPr lang="en-US" baseline="0" dirty="0" err="1" smtClean="0"/>
              <a:t>Hayil</a:t>
            </a:r>
            <a:r>
              <a:rPr lang="en-US" baseline="0" dirty="0" smtClean="0"/>
              <a:t> qualities for women) to  styles influenced by modernity or perhaps Christian epitaph (just name, date of death).  Bagnowka eventually held the remains of 40,000 members of predominately Bialystok’s Jewish community; today about 2300 remain.</a:t>
            </a:r>
          </a:p>
          <a:p>
            <a:endParaRPr lang="en-US" baseline="0" dirty="0" smtClean="0"/>
          </a:p>
          <a:p>
            <a:r>
              <a:rPr lang="en-US" baseline="0" dirty="0" smtClean="0"/>
              <a:t>Next two video clips you’ll see the contrast of then and now.</a:t>
            </a:r>
            <a:endParaRPr lang="en-US" dirty="0"/>
          </a:p>
        </p:txBody>
      </p:sp>
      <p:sp>
        <p:nvSpPr>
          <p:cNvPr id="4" name="Slide Number Placeholder 3"/>
          <p:cNvSpPr>
            <a:spLocks noGrp="1"/>
          </p:cNvSpPr>
          <p:nvPr>
            <p:ph type="sldNum" sz="quarter" idx="10"/>
          </p:nvPr>
        </p:nvSpPr>
        <p:spPr/>
        <p:txBody>
          <a:bodyPr/>
          <a:lstStyle/>
          <a:p>
            <a:fld id="{94C5DABD-D911-43A9-BF68-871843AC000C}" type="slidenum">
              <a:rPr lang="en-US" smtClean="0"/>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2005</a:t>
            </a:r>
            <a:endParaRPr lang="en-US" dirty="0"/>
          </a:p>
        </p:txBody>
      </p:sp>
      <p:sp>
        <p:nvSpPr>
          <p:cNvPr id="4" name="Slide Number Placeholder 3"/>
          <p:cNvSpPr>
            <a:spLocks noGrp="1"/>
          </p:cNvSpPr>
          <p:nvPr>
            <p:ph type="sldNum" sz="quarter" idx="10"/>
          </p:nvPr>
        </p:nvSpPr>
        <p:spPr/>
        <p:txBody>
          <a:bodyPr/>
          <a:lstStyle/>
          <a:p>
            <a:fld id="{94C5DABD-D911-43A9-BF68-871843AC000C}" type="slidenum">
              <a:rPr lang="en-US" smtClean="0"/>
              <a:pPr/>
              <a:t>9</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Pattern</a:t>
            </a:r>
            <a:r>
              <a:rPr lang="en-US" baseline="0" dirty="0" smtClean="0"/>
              <a:t> of migration: 16-17</a:t>
            </a:r>
            <a:r>
              <a:rPr lang="en-US" baseline="30000" dirty="0" smtClean="0"/>
              <a:t>th</a:t>
            </a:r>
            <a:r>
              <a:rPr lang="en-US" baseline="0" dirty="0" smtClean="0"/>
              <a:t> move to Wild East, fleeing persecution in Western and Central Europe</a:t>
            </a:r>
          </a:p>
          <a:p>
            <a:r>
              <a:rPr lang="en-US" baseline="0" dirty="0" smtClean="0"/>
              <a:t>18</a:t>
            </a:r>
            <a:r>
              <a:rPr lang="en-US" baseline="30000" dirty="0" smtClean="0"/>
              <a:t>th</a:t>
            </a:r>
            <a:r>
              <a:rPr lang="en-US" baseline="0" dirty="0" smtClean="0"/>
              <a:t> and 19</a:t>
            </a:r>
            <a:r>
              <a:rPr lang="en-US" baseline="30000" dirty="0" smtClean="0"/>
              <a:t>th</a:t>
            </a:r>
            <a:r>
              <a:rPr lang="en-US" baseline="0" dirty="0" smtClean="0"/>
              <a:t>, reversal in movement, in part due to forced movement into the Pale, but earlier by choice to urban centers like Bialystok</a:t>
            </a:r>
            <a:endParaRPr lang="en-US" dirty="0"/>
          </a:p>
        </p:txBody>
      </p:sp>
      <p:sp>
        <p:nvSpPr>
          <p:cNvPr id="4" name="Slide Number Placeholder 3"/>
          <p:cNvSpPr>
            <a:spLocks noGrp="1"/>
          </p:cNvSpPr>
          <p:nvPr>
            <p:ph type="sldNum" sz="quarter" idx="10"/>
          </p:nvPr>
        </p:nvSpPr>
        <p:spPr/>
        <p:txBody>
          <a:bodyPr/>
          <a:lstStyle/>
          <a:p>
            <a:fld id="{94C5DABD-D911-43A9-BF68-871843AC000C}" type="slidenum">
              <a:rPr lang="en-US" smtClean="0"/>
              <a:pPr/>
              <a:t>10</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ound Diagonal Corner Rectangle 6"/>
          <p:cNvSpPr/>
          <p:nvPr/>
        </p:nvSpPr>
        <p:spPr>
          <a:xfrm>
            <a:off x="164592" y="146304"/>
            <a:ext cx="8814816" cy="2505456"/>
          </a:xfrm>
          <a:prstGeom prst="round2DiagRect">
            <a:avLst>
              <a:gd name="adj1" fmla="val 11807"/>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Title 7"/>
          <p:cNvSpPr>
            <a:spLocks noGrp="1"/>
          </p:cNvSpPr>
          <p:nvPr>
            <p:ph type="ctrTitle"/>
          </p:nvPr>
        </p:nvSpPr>
        <p:spPr>
          <a:xfrm>
            <a:off x="464234" y="381001"/>
            <a:ext cx="8229600" cy="2209800"/>
          </a:xfrm>
        </p:spPr>
        <p:txBody>
          <a:bodyPr lIns="45720" rIns="228600" anchor="b">
            <a:normAutofit/>
          </a:bodyPr>
          <a:lstStyle>
            <a:lvl1pPr marL="0" algn="r">
              <a:defRPr sz="4800"/>
            </a:lvl1pPr>
            <a:extLst/>
          </a:lstStyle>
          <a:p>
            <a:r>
              <a:rPr kumimoji="0" lang="en-US" smtClean="0"/>
              <a:t>Click to edit Master title style</a:t>
            </a:r>
            <a:endParaRPr kumimoji="0" lang="en-US"/>
          </a:p>
        </p:txBody>
      </p:sp>
      <p:sp>
        <p:nvSpPr>
          <p:cNvPr id="9" name="Subtitle 8"/>
          <p:cNvSpPr>
            <a:spLocks noGrp="1"/>
          </p:cNvSpPr>
          <p:nvPr>
            <p:ph type="subTitle" idx="1"/>
          </p:nvPr>
        </p:nvSpPr>
        <p:spPr>
          <a:xfrm>
            <a:off x="2133600" y="2819400"/>
            <a:ext cx="6560234" cy="1752600"/>
          </a:xfrm>
        </p:spPr>
        <p:txBody>
          <a:bodyPr lIns="45720" rIns="246888"/>
          <a:lstStyle>
            <a:lvl1pPr marL="0" indent="0" algn="r">
              <a:spcBef>
                <a:spcPts val="0"/>
              </a:spcBef>
              <a:buNone/>
              <a:defRPr>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10" name="Date Placeholder 9"/>
          <p:cNvSpPr>
            <a:spLocks noGrp="1"/>
          </p:cNvSpPr>
          <p:nvPr>
            <p:ph type="dt" sz="half" idx="10"/>
          </p:nvPr>
        </p:nvSpPr>
        <p:spPr>
          <a:xfrm>
            <a:off x="5562600" y="6509004"/>
            <a:ext cx="3002280" cy="274320"/>
          </a:xfrm>
        </p:spPr>
        <p:txBody>
          <a:bodyPr vert="horz" rtlCol="0"/>
          <a:lstStyle>
            <a:extLst/>
          </a:lstStyle>
          <a:p>
            <a:fld id="{B5DB5F6F-43E3-4D90-83AD-13FAF01647BF}" type="datetimeFigureOut">
              <a:rPr lang="en-US" smtClean="0"/>
              <a:pPr/>
              <a:t>5/11/2012</a:t>
            </a:fld>
            <a:endParaRPr lang="en-US"/>
          </a:p>
        </p:txBody>
      </p:sp>
      <p:sp>
        <p:nvSpPr>
          <p:cNvPr id="11" name="Slide Number Placeholder 10"/>
          <p:cNvSpPr>
            <a:spLocks noGrp="1"/>
          </p:cNvSpPr>
          <p:nvPr>
            <p:ph type="sldNum" sz="quarter" idx="11"/>
          </p:nvPr>
        </p:nvSpPr>
        <p:spPr>
          <a:xfrm>
            <a:off x="8638952" y="6509004"/>
            <a:ext cx="464288" cy="274320"/>
          </a:xfrm>
        </p:spPr>
        <p:txBody>
          <a:bodyPr vert="horz" rtlCol="0"/>
          <a:lstStyle>
            <a:lvl1pPr>
              <a:defRPr>
                <a:solidFill>
                  <a:schemeClr val="tx2">
                    <a:shade val="90000"/>
                  </a:schemeClr>
                </a:solidFill>
              </a:defRPr>
            </a:lvl1pPr>
            <a:extLst/>
          </a:lstStyle>
          <a:p>
            <a:fld id="{6D414AE6-78DE-4A0A-B4D7-B922143E16A0}" type="slidenum">
              <a:rPr lang="en-US" smtClean="0"/>
              <a:pPr/>
              <a:t>‹#›</a:t>
            </a:fld>
            <a:endParaRPr lang="en-US"/>
          </a:p>
        </p:txBody>
      </p:sp>
      <p:sp>
        <p:nvSpPr>
          <p:cNvPr id="12" name="Footer Placeholder 11"/>
          <p:cNvSpPr>
            <a:spLocks noGrp="1"/>
          </p:cNvSpPr>
          <p:nvPr>
            <p:ph type="ftr" sz="quarter" idx="12"/>
          </p:nvPr>
        </p:nvSpPr>
        <p:spPr>
          <a:xfrm>
            <a:off x="1600200" y="6509004"/>
            <a:ext cx="3907464" cy="274320"/>
          </a:xfrm>
        </p:spPr>
        <p:txBody>
          <a:bodyPr vert="horz" rtlCol="0"/>
          <a:lstStyle>
            <a:extLst/>
          </a:lstStyle>
          <a:p>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B5DB5F6F-43E3-4D90-83AD-13FAF01647BF}" type="datetimeFigureOut">
              <a:rPr lang="en-US" smtClean="0"/>
              <a:pPr/>
              <a:t>5/11/2012</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6D414AE6-78DE-4A0A-B4D7-B922143E16A0}"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lgn="l">
              <a:defRPr/>
            </a:lvl1pPr>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B5DB5F6F-43E3-4D90-83AD-13FAF01647BF}" type="datetimeFigureOut">
              <a:rPr lang="en-US" smtClean="0"/>
              <a:pPr/>
              <a:t>5/11/2012</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6D414AE6-78DE-4A0A-B4D7-B922143E16A0}"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p:nvPr/>
        </p:nvSpPr>
        <p:spPr>
          <a:xfrm>
            <a:off x="588392" y="1424588"/>
            <a:ext cx="800100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B5DB5F6F-43E3-4D90-83AD-13FAF01647BF}" type="datetimeFigureOut">
              <a:rPr lang="en-US" smtClean="0"/>
              <a:pPr/>
              <a:t>5/11/2012</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6D414AE6-78DE-4A0A-B4D7-B922143E16A0}"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7" name="Rectangle 6"/>
          <p:cNvSpPr/>
          <p:nvPr/>
        </p:nvSpPr>
        <p:spPr>
          <a:xfrm>
            <a:off x="1000128" y="3267456"/>
            <a:ext cx="74066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le 1"/>
          <p:cNvSpPr>
            <a:spLocks noGrp="1"/>
          </p:cNvSpPr>
          <p:nvPr>
            <p:ph type="title"/>
          </p:nvPr>
        </p:nvSpPr>
        <p:spPr>
          <a:xfrm>
            <a:off x="722376" y="498230"/>
            <a:ext cx="7772400" cy="2731008"/>
          </a:xfrm>
        </p:spPr>
        <p:txBody>
          <a:bodyPr rIns="100584"/>
          <a:lstStyle>
            <a:lvl1pPr algn="r">
              <a:buNone/>
              <a:defRPr sz="4000" b="1" cap="none">
                <a:solidFill>
                  <a:schemeClr val="accent1">
                    <a:tint val="95000"/>
                    <a:satMod val="200000"/>
                  </a:schemeClr>
                </a:solidFill>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722313" y="3287713"/>
            <a:ext cx="7772400" cy="1509712"/>
          </a:xfrm>
        </p:spPr>
        <p:txBody>
          <a:bodyPr rIns="128016" anchor="t"/>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8" name="Date Placeholder 7"/>
          <p:cNvSpPr>
            <a:spLocks noGrp="1"/>
          </p:cNvSpPr>
          <p:nvPr>
            <p:ph type="dt" sz="half" idx="10"/>
          </p:nvPr>
        </p:nvSpPr>
        <p:spPr>
          <a:xfrm>
            <a:off x="5562600" y="6513670"/>
            <a:ext cx="3002280" cy="274320"/>
          </a:xfrm>
        </p:spPr>
        <p:txBody>
          <a:bodyPr vert="horz" rtlCol="0"/>
          <a:lstStyle>
            <a:extLst/>
          </a:lstStyle>
          <a:p>
            <a:fld id="{B5DB5F6F-43E3-4D90-83AD-13FAF01647BF}" type="datetimeFigureOut">
              <a:rPr lang="en-US" smtClean="0"/>
              <a:pPr/>
              <a:t>5/11/2012</a:t>
            </a:fld>
            <a:endParaRPr lang="en-US"/>
          </a:p>
        </p:txBody>
      </p:sp>
      <p:sp>
        <p:nvSpPr>
          <p:cNvPr id="9" name="Slide Number Placeholder 8"/>
          <p:cNvSpPr>
            <a:spLocks noGrp="1"/>
          </p:cNvSpPr>
          <p:nvPr>
            <p:ph type="sldNum" sz="quarter" idx="11"/>
          </p:nvPr>
        </p:nvSpPr>
        <p:spPr>
          <a:xfrm>
            <a:off x="8638952" y="6513670"/>
            <a:ext cx="464288" cy="274320"/>
          </a:xfrm>
        </p:spPr>
        <p:txBody>
          <a:bodyPr vert="horz" rtlCol="0"/>
          <a:lstStyle>
            <a:lvl1pPr>
              <a:defRPr>
                <a:solidFill>
                  <a:schemeClr val="tx2">
                    <a:shade val="90000"/>
                  </a:schemeClr>
                </a:solidFill>
              </a:defRPr>
            </a:lvl1pPr>
            <a:extLst/>
          </a:lstStyle>
          <a:p>
            <a:fld id="{6D414AE6-78DE-4A0A-B4D7-B922143E16A0}" type="slidenum">
              <a:rPr lang="en-US" smtClean="0"/>
              <a:pPr/>
              <a:t>‹#›</a:t>
            </a:fld>
            <a:endParaRPr lang="en-US"/>
          </a:p>
        </p:txBody>
      </p:sp>
      <p:sp>
        <p:nvSpPr>
          <p:cNvPr id="10" name="Footer Placeholder 9"/>
          <p:cNvSpPr>
            <a:spLocks noGrp="1"/>
          </p:cNvSpPr>
          <p:nvPr>
            <p:ph type="ftr" sz="quarter" idx="12"/>
          </p:nvPr>
        </p:nvSpPr>
        <p:spPr>
          <a:xfrm>
            <a:off x="1600200" y="6513670"/>
            <a:ext cx="3907464" cy="274320"/>
          </a:xfrm>
        </p:spPr>
        <p:txBody>
          <a:bodyPr vert="horz" rtlCol="0"/>
          <a:lstStyle>
            <a:extLst/>
          </a:lstStyle>
          <a:p>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645920"/>
            <a:ext cx="4038600" cy="452628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645920"/>
            <a:ext cx="4038600" cy="452628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B5DB5F6F-43E3-4D90-83AD-13FAF01647BF}" type="datetimeFigureOut">
              <a:rPr lang="en-US" smtClean="0"/>
              <a:pPr/>
              <a:t>5/11/2012</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a:xfrm>
            <a:off x="8641080" y="6514568"/>
            <a:ext cx="464288" cy="274320"/>
          </a:xfrm>
        </p:spPr>
        <p:txBody>
          <a:bodyPr/>
          <a:lstStyle>
            <a:extLst/>
          </a:lstStyle>
          <a:p>
            <a:fld id="{6D414AE6-78DE-4A0A-B4D7-B922143E16A0}" type="slidenum">
              <a:rPr lang="en-US" smtClean="0"/>
              <a:pPr/>
              <a:t>‹#›</a:t>
            </a:fld>
            <a:endParaRPr lang="en-US"/>
          </a:p>
        </p:txBody>
      </p:sp>
      <p:sp>
        <p:nvSpPr>
          <p:cNvPr id="10" name="Rectangle 9"/>
          <p:cNvSpPr/>
          <p:nvPr/>
        </p:nvSpPr>
        <p:spPr>
          <a:xfrm>
            <a:off x="588392" y="1424588"/>
            <a:ext cx="800100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Rectangle 9"/>
          <p:cNvSpPr/>
          <p:nvPr/>
        </p:nvSpPr>
        <p:spPr>
          <a:xfrm>
            <a:off x="616744" y="2165216"/>
            <a:ext cx="37490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b"/>
          <a:lstStyle>
            <a:extLst/>
          </a:lstStyle>
          <a:p>
            <a:pPr algn="ctr" eaLnBrk="1" latinLnBrk="0" hangingPunct="1"/>
            <a:endParaRPr kumimoji="0" lang="en-US"/>
          </a:p>
        </p:txBody>
      </p:sp>
      <p:sp>
        <p:nvSpPr>
          <p:cNvPr id="11" name="Rectangle 10"/>
          <p:cNvSpPr/>
          <p:nvPr/>
        </p:nvSpPr>
        <p:spPr>
          <a:xfrm>
            <a:off x="4800600" y="2165216"/>
            <a:ext cx="37490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b"/>
          <a:lstStyle>
            <a:extLst/>
          </a:lstStyle>
          <a:p>
            <a:pPr algn="ctr" eaLnBrk="1" latinLnBrk="0" hangingPunct="1"/>
            <a:endParaRPr kumimoji="0" lang="en-US"/>
          </a:p>
        </p:txBody>
      </p:sp>
      <p:sp>
        <p:nvSpPr>
          <p:cNvPr id="2" name="Title 1"/>
          <p:cNvSpPr>
            <a:spLocks noGrp="1"/>
          </p:cNvSpPr>
          <p:nvPr>
            <p:ph type="title"/>
          </p:nvPr>
        </p:nvSpPr>
        <p:spPr>
          <a:xfrm>
            <a:off x="457200" y="251948"/>
            <a:ext cx="8229600" cy="1143000"/>
          </a:xfrm>
        </p:spPr>
        <p:txBody>
          <a:bodyPr anchor="b"/>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535113"/>
            <a:ext cx="4040188" cy="639762"/>
          </a:xfrm>
        </p:spPr>
        <p:txBody>
          <a:bodyPr anchor="b">
            <a:noAutofit/>
          </a:bodyPr>
          <a:lstStyle>
            <a:lvl1pPr marL="91440" indent="0" algn="l">
              <a:spcBef>
                <a:spcPts val="0"/>
              </a:spcBef>
              <a:buNone/>
              <a:defRPr sz="2200" b="0" cap="all" baseline="0"/>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535113"/>
            <a:ext cx="4041775" cy="639762"/>
          </a:xfrm>
        </p:spPr>
        <p:txBody>
          <a:bodyPr anchor="b">
            <a:noAutofit/>
          </a:bodyPr>
          <a:lstStyle>
            <a:lvl1pPr marL="91440" indent="0" algn="l">
              <a:spcBef>
                <a:spcPts val="0"/>
              </a:spcBef>
              <a:buNone/>
              <a:defRPr sz="2200" b="0" cap="all" baseline="0"/>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362200"/>
            <a:ext cx="4040188" cy="3941763"/>
          </a:xfrm>
        </p:spPr>
        <p:txBody>
          <a:bodyPr lIns="91440"/>
          <a:lstStyle>
            <a:lvl1pPr>
              <a:defRPr sz="22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362200"/>
            <a:ext cx="4041775" cy="3941763"/>
          </a:xfrm>
        </p:spPr>
        <p:txBody>
          <a:bodyPr/>
          <a:lstStyle>
            <a:lvl1pPr>
              <a:defRPr sz="22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B5DB5F6F-43E3-4D90-83AD-13FAF01647BF}" type="datetimeFigureOut">
              <a:rPr lang="en-US" smtClean="0"/>
              <a:pPr/>
              <a:t>5/11/2012</a:t>
            </a:fld>
            <a:endParaRPr lang="en-US"/>
          </a:p>
        </p:txBody>
      </p:sp>
      <p:sp>
        <p:nvSpPr>
          <p:cNvPr id="8" name="Footer Placeholder 7"/>
          <p:cNvSpPr>
            <a:spLocks noGrp="1"/>
          </p:cNvSpPr>
          <p:nvPr>
            <p:ph type="ftr" sz="quarter" idx="11"/>
          </p:nvPr>
        </p:nvSpPr>
        <p:spPr/>
        <p:txBody>
          <a:bodyPr/>
          <a:lstStyle>
            <a:extLst/>
          </a:lstStyle>
          <a:p>
            <a:endParaRPr lang="en-US"/>
          </a:p>
        </p:txBody>
      </p:sp>
      <p:sp>
        <p:nvSpPr>
          <p:cNvPr id="9" name="Slide Number Placeholder 8"/>
          <p:cNvSpPr>
            <a:spLocks noGrp="1"/>
          </p:cNvSpPr>
          <p:nvPr>
            <p:ph type="sldNum" sz="quarter" idx="12"/>
          </p:nvPr>
        </p:nvSpPr>
        <p:spPr>
          <a:xfrm>
            <a:off x="8641080" y="6514568"/>
            <a:ext cx="464288" cy="274320"/>
          </a:xfrm>
        </p:spPr>
        <p:txBody>
          <a:bodyPr/>
          <a:lstStyle>
            <a:extLst/>
          </a:lstStyle>
          <a:p>
            <a:fld id="{6D414AE6-78DE-4A0A-B4D7-B922143E16A0}"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53218"/>
            <a:ext cx="8229600" cy="1143000"/>
          </a:xfrm>
        </p:spPr>
        <p:txBody>
          <a:bodyP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B5DB5F6F-43E3-4D90-83AD-13FAF01647BF}" type="datetimeFigureOut">
              <a:rPr lang="en-US" smtClean="0"/>
              <a:pPr/>
              <a:t>5/11/2012</a:t>
            </a:fld>
            <a:endParaRPr lang="en-US"/>
          </a:p>
        </p:txBody>
      </p:sp>
      <p:sp>
        <p:nvSpPr>
          <p:cNvPr id="4" name="Footer Placeholder 3"/>
          <p:cNvSpPr>
            <a:spLocks noGrp="1"/>
          </p:cNvSpPr>
          <p:nvPr>
            <p:ph type="ftr" sz="quarter" idx="11"/>
          </p:nvPr>
        </p:nvSpPr>
        <p:spPr/>
        <p:txBody>
          <a:bodyPr/>
          <a:lstStyle>
            <a:extLst/>
          </a:lstStyle>
          <a:p>
            <a:endParaRPr lang="en-US"/>
          </a:p>
        </p:txBody>
      </p:sp>
      <p:sp>
        <p:nvSpPr>
          <p:cNvPr id="5" name="Slide Number Placeholder 4"/>
          <p:cNvSpPr>
            <a:spLocks noGrp="1"/>
          </p:cNvSpPr>
          <p:nvPr>
            <p:ph type="sldNum" sz="quarter" idx="12"/>
          </p:nvPr>
        </p:nvSpPr>
        <p:spPr/>
        <p:txBody>
          <a:bodyPr/>
          <a:lstStyle>
            <a:extLst/>
          </a:lstStyle>
          <a:p>
            <a:fld id="{6D414AE6-78DE-4A0A-B4D7-B922143E16A0}" type="slidenum">
              <a:rPr lang="en-US" smtClean="0"/>
              <a:pPr/>
              <a:t>‹#›</a:t>
            </a:fld>
            <a:endParaRPr lang="en-US"/>
          </a:p>
        </p:txBody>
      </p:sp>
      <p:sp>
        <p:nvSpPr>
          <p:cNvPr id="7" name="Rectangle 6"/>
          <p:cNvSpPr/>
          <p:nvPr/>
        </p:nvSpPr>
        <p:spPr>
          <a:xfrm>
            <a:off x="588392" y="1424588"/>
            <a:ext cx="800100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fld id="{B5DB5F6F-43E3-4D90-83AD-13FAF01647BF}" type="datetimeFigureOut">
              <a:rPr lang="en-US" smtClean="0"/>
              <a:pPr/>
              <a:t>5/11/2012</a:t>
            </a:fld>
            <a:endParaRPr lang="en-US"/>
          </a:p>
        </p:txBody>
      </p:sp>
      <p:sp>
        <p:nvSpPr>
          <p:cNvPr id="3" name="Footer Placeholder 2"/>
          <p:cNvSpPr>
            <a:spLocks noGrp="1"/>
          </p:cNvSpPr>
          <p:nvPr>
            <p:ph type="ftr" sz="quarter" idx="11"/>
          </p:nvPr>
        </p:nvSpPr>
        <p:spPr/>
        <p:txBody>
          <a:bodyPr/>
          <a:lstStyle>
            <a:extLst/>
          </a:lstStyle>
          <a:p>
            <a:endParaRPr lang="en-US"/>
          </a:p>
        </p:txBody>
      </p:sp>
      <p:sp>
        <p:nvSpPr>
          <p:cNvPr id="4" name="Slide Number Placeholder 3"/>
          <p:cNvSpPr>
            <a:spLocks noGrp="1"/>
          </p:cNvSpPr>
          <p:nvPr>
            <p:ph type="sldNum" sz="quarter" idx="12"/>
          </p:nvPr>
        </p:nvSpPr>
        <p:spPr/>
        <p:txBody>
          <a:bodyPr/>
          <a:lstStyle>
            <a:extLst/>
          </a:lstStyle>
          <a:p>
            <a:fld id="{6D414AE6-78DE-4A0A-B4D7-B922143E16A0}"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2"/>
      </p:bgRef>
    </p:bg>
    <p:spTree>
      <p:nvGrpSpPr>
        <p:cNvPr id="1" name=""/>
        <p:cNvGrpSpPr/>
        <p:nvPr/>
      </p:nvGrpSpPr>
      <p:grpSpPr>
        <a:xfrm>
          <a:off x="0" y="0"/>
          <a:ext cx="0" cy="0"/>
          <a:chOff x="0" y="0"/>
          <a:chExt cx="0" cy="0"/>
        </a:xfrm>
      </p:grpSpPr>
      <p:sp>
        <p:nvSpPr>
          <p:cNvPr id="8" name="Rectangle 7"/>
          <p:cNvSpPr/>
          <p:nvPr/>
        </p:nvSpPr>
        <p:spPr>
          <a:xfrm>
            <a:off x="5057552" y="1057656"/>
            <a:ext cx="37490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le 1"/>
          <p:cNvSpPr>
            <a:spLocks noGrp="1"/>
          </p:cNvSpPr>
          <p:nvPr>
            <p:ph type="title"/>
          </p:nvPr>
        </p:nvSpPr>
        <p:spPr>
          <a:xfrm>
            <a:off x="4963136" y="304800"/>
            <a:ext cx="3931920" cy="762000"/>
          </a:xfrm>
        </p:spPr>
        <p:txBody>
          <a:bodyPr anchor="b"/>
          <a:lstStyle>
            <a:lvl1pPr marL="0" algn="r">
              <a:buNone/>
              <a:defRPr sz="2000" b="1"/>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963136" y="1107560"/>
            <a:ext cx="3931920" cy="1066800"/>
          </a:xfrm>
        </p:spPr>
        <p:txBody>
          <a:bodyPr/>
          <a:lstStyle>
            <a:lvl1pPr marL="0" indent="0" algn="r">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228600" y="2209800"/>
            <a:ext cx="8666456" cy="3977640"/>
          </a:xfrm>
        </p:spPr>
        <p:txBody>
          <a:bodyPr/>
          <a:lstStyle>
            <a:lvl1pPr marL="292608">
              <a:defRPr sz="3200"/>
            </a:lvl1pPr>
            <a:lvl2pPr marL="594360">
              <a:defRPr sz="2800"/>
            </a:lvl2pPr>
            <a:lvl3pPr marL="822960">
              <a:defRPr sz="2400"/>
            </a:lvl3pPr>
            <a:lvl4pPr marL="1051560">
              <a:defRPr sz="2000"/>
            </a:lvl4pPr>
            <a:lvl5pPr marL="1261872">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9" name="Date Placeholder 8"/>
          <p:cNvSpPr>
            <a:spLocks noGrp="1"/>
          </p:cNvSpPr>
          <p:nvPr>
            <p:ph type="dt" sz="half" idx="10"/>
          </p:nvPr>
        </p:nvSpPr>
        <p:spPr>
          <a:xfrm>
            <a:off x="5562600" y="6513670"/>
            <a:ext cx="3002280" cy="274320"/>
          </a:xfrm>
        </p:spPr>
        <p:txBody>
          <a:bodyPr vert="horz" rtlCol="0"/>
          <a:lstStyle>
            <a:extLst/>
          </a:lstStyle>
          <a:p>
            <a:fld id="{B5DB5F6F-43E3-4D90-83AD-13FAF01647BF}" type="datetimeFigureOut">
              <a:rPr lang="en-US" smtClean="0"/>
              <a:pPr/>
              <a:t>5/11/2012</a:t>
            </a:fld>
            <a:endParaRPr lang="en-US"/>
          </a:p>
        </p:txBody>
      </p:sp>
      <p:sp>
        <p:nvSpPr>
          <p:cNvPr id="10" name="Slide Number Placeholder 9"/>
          <p:cNvSpPr>
            <a:spLocks noGrp="1"/>
          </p:cNvSpPr>
          <p:nvPr>
            <p:ph type="sldNum" sz="quarter" idx="11"/>
          </p:nvPr>
        </p:nvSpPr>
        <p:spPr>
          <a:xfrm>
            <a:off x="8638952" y="6513670"/>
            <a:ext cx="464288" cy="274320"/>
          </a:xfrm>
        </p:spPr>
        <p:txBody>
          <a:bodyPr vert="horz" rtlCol="0"/>
          <a:lstStyle>
            <a:lvl1pPr>
              <a:defRPr>
                <a:solidFill>
                  <a:schemeClr val="tx2">
                    <a:shade val="90000"/>
                  </a:schemeClr>
                </a:solidFill>
              </a:defRPr>
            </a:lvl1pPr>
            <a:extLst/>
          </a:lstStyle>
          <a:p>
            <a:fld id="{6D414AE6-78DE-4A0A-B4D7-B922143E16A0}" type="slidenum">
              <a:rPr lang="en-US" smtClean="0"/>
              <a:pPr/>
              <a:t>‹#›</a:t>
            </a:fld>
            <a:endParaRPr lang="en-US"/>
          </a:p>
        </p:txBody>
      </p:sp>
      <p:sp>
        <p:nvSpPr>
          <p:cNvPr id="11" name="Footer Placeholder 10"/>
          <p:cNvSpPr>
            <a:spLocks noGrp="1"/>
          </p:cNvSpPr>
          <p:nvPr>
            <p:ph type="ftr" sz="quarter" idx="12"/>
          </p:nvPr>
        </p:nvSpPr>
        <p:spPr>
          <a:xfrm>
            <a:off x="1600200" y="6513670"/>
            <a:ext cx="3907464" cy="274320"/>
          </a:xfrm>
        </p:spPr>
        <p:txBody>
          <a:bodyPr vert="horz" rtlCol="0"/>
          <a:lstStyle>
            <a:extLst/>
          </a:lstStyle>
          <a:p>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0443" y="4724400"/>
            <a:ext cx="5486400" cy="664536"/>
          </a:xfrm>
        </p:spPr>
        <p:txBody>
          <a:bodyPr anchor="b"/>
          <a:lstStyle>
            <a:lvl1pPr marL="0" algn="r">
              <a:buNone/>
              <a:defRPr sz="2000" b="1"/>
            </a:lvl1pPr>
            <a:extLst/>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3040443" y="5388936"/>
            <a:ext cx="5486400" cy="912255"/>
          </a:xfrm>
        </p:spPr>
        <p:txBody>
          <a:bodyPr/>
          <a:lstStyle>
            <a:lvl1pPr marL="0" indent="0" algn="r">
              <a:spcBef>
                <a:spcPts val="0"/>
              </a:spcBef>
              <a:buNone/>
              <a:defRPr sz="1400"/>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
        <p:nvSpPr>
          <p:cNvPr id="13" name="Picture Placeholder 12"/>
          <p:cNvSpPr>
            <a:spLocks noGrp="1"/>
          </p:cNvSpPr>
          <p:nvPr>
            <p:ph type="pic" idx="1"/>
          </p:nvPr>
        </p:nvSpPr>
        <p:spPr>
          <a:xfrm>
            <a:off x="304800" y="249864"/>
            <a:ext cx="8534400" cy="4343400"/>
          </a:xfrm>
          <a:prstGeom prst="round2DiagRect">
            <a:avLst>
              <a:gd name="adj1" fmla="val 11403"/>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extLst/>
          </a:lstStyle>
          <a:p>
            <a:pPr marL="0" algn="l" rtl="0" eaLnBrk="1" latinLnBrk="0" hangingPunct="1"/>
            <a:r>
              <a:rPr kumimoji="0" lang="en-US" smtClean="0">
                <a:solidFill>
                  <a:schemeClr val="lt1"/>
                </a:solidFill>
                <a:latin typeface="+mn-lt"/>
                <a:ea typeface="+mn-ea"/>
                <a:cs typeface="+mn-cs"/>
              </a:rPr>
              <a:t>Click icon to add picture</a:t>
            </a:r>
            <a:endParaRPr kumimoji="0" lang="en-US" dirty="0">
              <a:solidFill>
                <a:schemeClr val="lt1"/>
              </a:solidFill>
              <a:latin typeface="+mn-lt"/>
              <a:ea typeface="+mn-ea"/>
              <a:cs typeface="+mn-cs"/>
            </a:endParaRPr>
          </a:p>
        </p:txBody>
      </p:sp>
      <p:sp>
        <p:nvSpPr>
          <p:cNvPr id="8" name="Date Placeholder 7"/>
          <p:cNvSpPr>
            <a:spLocks noGrp="1"/>
          </p:cNvSpPr>
          <p:nvPr>
            <p:ph type="dt" sz="half" idx="10"/>
          </p:nvPr>
        </p:nvSpPr>
        <p:spPr>
          <a:xfrm>
            <a:off x="5562600" y="6509004"/>
            <a:ext cx="3002280" cy="274320"/>
          </a:xfrm>
        </p:spPr>
        <p:txBody>
          <a:bodyPr vert="horz" rtlCol="0"/>
          <a:lstStyle>
            <a:extLst/>
          </a:lstStyle>
          <a:p>
            <a:fld id="{B5DB5F6F-43E3-4D90-83AD-13FAF01647BF}" type="datetimeFigureOut">
              <a:rPr lang="en-US" smtClean="0"/>
              <a:pPr/>
              <a:t>5/11/2012</a:t>
            </a:fld>
            <a:endParaRPr lang="en-US"/>
          </a:p>
        </p:txBody>
      </p:sp>
      <p:sp>
        <p:nvSpPr>
          <p:cNvPr id="9" name="Slide Number Placeholder 8"/>
          <p:cNvSpPr>
            <a:spLocks noGrp="1"/>
          </p:cNvSpPr>
          <p:nvPr>
            <p:ph type="sldNum" sz="quarter" idx="11"/>
          </p:nvPr>
        </p:nvSpPr>
        <p:spPr>
          <a:xfrm>
            <a:off x="8638952" y="6509004"/>
            <a:ext cx="464288" cy="274320"/>
          </a:xfrm>
        </p:spPr>
        <p:txBody>
          <a:bodyPr vert="horz" rtlCol="0"/>
          <a:lstStyle>
            <a:lvl1pPr>
              <a:defRPr>
                <a:solidFill>
                  <a:schemeClr val="tx2">
                    <a:shade val="90000"/>
                  </a:schemeClr>
                </a:solidFill>
              </a:defRPr>
            </a:lvl1pPr>
            <a:extLst/>
          </a:lstStyle>
          <a:p>
            <a:fld id="{6D414AE6-78DE-4A0A-B4D7-B922143E16A0}" type="slidenum">
              <a:rPr lang="en-US" smtClean="0"/>
              <a:pPr/>
              <a:t>‹#›</a:t>
            </a:fld>
            <a:endParaRPr lang="en-US"/>
          </a:p>
        </p:txBody>
      </p:sp>
      <p:sp>
        <p:nvSpPr>
          <p:cNvPr id="10" name="Footer Placeholder 9"/>
          <p:cNvSpPr>
            <a:spLocks noGrp="1"/>
          </p:cNvSpPr>
          <p:nvPr>
            <p:ph type="ftr" sz="quarter" idx="12"/>
          </p:nvPr>
        </p:nvSpPr>
        <p:spPr>
          <a:xfrm>
            <a:off x="1600200" y="6509004"/>
            <a:ext cx="3907464" cy="274320"/>
          </a:xfrm>
        </p:spPr>
        <p:txBody>
          <a:bodyPr vert="horz" rtlCol="0"/>
          <a:lstStyle>
            <a:extLst/>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Round Diagonal Corner Rectangle 6"/>
          <p:cNvSpPr/>
          <p:nvPr/>
        </p:nvSpPr>
        <p:spPr>
          <a:xfrm>
            <a:off x="164592" y="147085"/>
            <a:ext cx="8810846" cy="6565392"/>
          </a:xfrm>
          <a:prstGeom prst="round2DiagRect">
            <a:avLst>
              <a:gd name="adj1" fmla="val 11807"/>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3" name="Footer Placeholder 2"/>
          <p:cNvSpPr>
            <a:spLocks noGrp="1"/>
          </p:cNvSpPr>
          <p:nvPr>
            <p:ph type="ftr" sz="quarter" idx="3"/>
          </p:nvPr>
        </p:nvSpPr>
        <p:spPr>
          <a:xfrm>
            <a:off x="1295400" y="6400800"/>
            <a:ext cx="4212264" cy="274320"/>
          </a:xfrm>
          <a:prstGeom prst="rect">
            <a:avLst/>
          </a:prstGeom>
        </p:spPr>
        <p:txBody>
          <a:bodyPr/>
          <a:lstStyle>
            <a:lvl1pPr algn="r" eaLnBrk="1" latinLnBrk="0" hangingPunct="1">
              <a:defRPr kumimoji="0" sz="1300">
                <a:solidFill>
                  <a:schemeClr val="bg2">
                    <a:tint val="60000"/>
                    <a:satMod val="155000"/>
                  </a:schemeClr>
                </a:solidFill>
              </a:defRPr>
            </a:lvl1pPr>
            <a:extLst/>
          </a:lstStyle>
          <a:p>
            <a:endParaRPr lang="en-US"/>
          </a:p>
        </p:txBody>
      </p:sp>
      <p:sp>
        <p:nvSpPr>
          <p:cNvPr id="14" name="Date Placeholder 13"/>
          <p:cNvSpPr>
            <a:spLocks noGrp="1"/>
          </p:cNvSpPr>
          <p:nvPr>
            <p:ph type="dt" sz="half" idx="2"/>
          </p:nvPr>
        </p:nvSpPr>
        <p:spPr>
          <a:xfrm>
            <a:off x="5562600" y="6400800"/>
            <a:ext cx="3002280" cy="274320"/>
          </a:xfrm>
          <a:prstGeom prst="rect">
            <a:avLst/>
          </a:prstGeom>
        </p:spPr>
        <p:txBody>
          <a:bodyPr/>
          <a:lstStyle>
            <a:lvl1pPr algn="l" eaLnBrk="1" latinLnBrk="0" hangingPunct="1">
              <a:defRPr kumimoji="0" sz="1300">
                <a:solidFill>
                  <a:schemeClr val="bg2">
                    <a:tint val="60000"/>
                    <a:satMod val="155000"/>
                  </a:schemeClr>
                </a:solidFill>
              </a:defRPr>
            </a:lvl1pPr>
            <a:extLst/>
          </a:lstStyle>
          <a:p>
            <a:fld id="{B5DB5F6F-43E3-4D90-83AD-13FAF01647BF}" type="datetimeFigureOut">
              <a:rPr lang="en-US" smtClean="0"/>
              <a:pPr/>
              <a:t>5/11/2012</a:t>
            </a:fld>
            <a:endParaRPr lang="en-US"/>
          </a:p>
        </p:txBody>
      </p:sp>
      <p:sp>
        <p:nvSpPr>
          <p:cNvPr id="23" name="Slide Number Placeholder 22"/>
          <p:cNvSpPr>
            <a:spLocks noGrp="1"/>
          </p:cNvSpPr>
          <p:nvPr>
            <p:ph type="sldNum" sz="quarter" idx="4"/>
          </p:nvPr>
        </p:nvSpPr>
        <p:spPr>
          <a:xfrm>
            <a:off x="8638952" y="6514568"/>
            <a:ext cx="464288" cy="274320"/>
          </a:xfrm>
          <a:prstGeom prst="rect">
            <a:avLst/>
          </a:prstGeom>
        </p:spPr>
        <p:txBody>
          <a:bodyPr anchor="ctr"/>
          <a:lstStyle>
            <a:lvl1pPr algn="r" eaLnBrk="1" latinLnBrk="0" hangingPunct="1">
              <a:defRPr kumimoji="0" sz="1600">
                <a:solidFill>
                  <a:schemeClr val="tx2">
                    <a:shade val="90000"/>
                  </a:schemeClr>
                </a:solidFill>
                <a:effectLst/>
              </a:defRPr>
            </a:lvl1pPr>
            <a:extLst/>
          </a:lstStyle>
          <a:p>
            <a:fld id="{6D414AE6-78DE-4A0A-B4D7-B922143E16A0}" type="slidenum">
              <a:rPr lang="en-US" smtClean="0"/>
              <a:pPr/>
              <a:t>‹#›</a:t>
            </a:fld>
            <a:endParaRPr lang="en-US"/>
          </a:p>
        </p:txBody>
      </p:sp>
      <p:sp>
        <p:nvSpPr>
          <p:cNvPr id="22" name="Title Placeholder 21"/>
          <p:cNvSpPr>
            <a:spLocks noGrp="1"/>
          </p:cNvSpPr>
          <p:nvPr>
            <p:ph type="title"/>
          </p:nvPr>
        </p:nvSpPr>
        <p:spPr>
          <a:xfrm>
            <a:off x="457200" y="253536"/>
            <a:ext cx="8229600" cy="1143000"/>
          </a:xfrm>
          <a:prstGeom prst="rect">
            <a:avLst/>
          </a:prstGeom>
        </p:spPr>
        <p:txBody>
          <a:bodyPr rIns="91440" anchor="b">
            <a:normAutofit/>
            <a:scene3d>
              <a:camera prst="orthographicFront"/>
              <a:lightRig rig="soft" dir="t">
                <a:rot lat="0" lon="0" rev="2400000"/>
              </a:lightRig>
            </a:scene3d>
            <a:sp3d>
              <a:bevelT w="19050" h="12700"/>
            </a:sp3d>
          </a:bodyPr>
          <a:lstStyle>
            <a:extLst/>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646237"/>
            <a:ext cx="8229600" cy="4526280"/>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marL="54864" algn="r" rtl="0" eaLnBrk="1" latinLnBrk="0" hangingPunct="1">
        <a:spcBef>
          <a:spcPct val="0"/>
        </a:spcBef>
        <a:buNone/>
        <a:defRPr kumimoji="0" sz="4600" kern="1200">
          <a:solidFill>
            <a:schemeClr val="tx2">
              <a:tint val="100000"/>
              <a:shade val="90000"/>
              <a:satMod val="250000"/>
              <a:alpha val="100000"/>
            </a:schemeClr>
          </a:solidFill>
          <a:effectLst>
            <a:outerShdw blurRad="38100" dist="25500" dir="5400000" algn="tl" rotWithShape="0">
              <a:srgbClr val="000000">
                <a:satMod val="180000"/>
                <a:alpha val="75000"/>
              </a:srgbClr>
            </a:outerShdw>
          </a:effectLst>
          <a:latin typeface="+mj-lt"/>
          <a:ea typeface="+mj-ea"/>
          <a:cs typeface="+mj-cs"/>
        </a:defRPr>
      </a:lvl1pPr>
      <a:extLst/>
    </p:titleStyle>
    <p:bodyStyle>
      <a:lvl1pPr marL="292100" indent="-292100" algn="l" rtl="0" eaLnBrk="1" latinLnBrk="0" hangingPunct="1">
        <a:spcBef>
          <a:spcPts val="0"/>
        </a:spcBef>
        <a:buClr>
          <a:schemeClr val="accent1"/>
        </a:buClr>
        <a:buSzPct val="70000"/>
        <a:buFont typeface="Wingdings 2"/>
        <a:buChar char=""/>
        <a:defRPr kumimoji="0" sz="3200" kern="1200">
          <a:solidFill>
            <a:schemeClr val="tx1"/>
          </a:solidFill>
          <a:latin typeface="+mn-lt"/>
          <a:ea typeface="+mn-ea"/>
          <a:cs typeface="+mn-cs"/>
        </a:defRPr>
      </a:lvl1pPr>
      <a:lvl2pPr marL="640080" indent="-228600" algn="l" rtl="0" eaLnBrk="1" latinLnBrk="0" hangingPunct="1">
        <a:spcBef>
          <a:spcPts val="400"/>
        </a:spcBef>
        <a:buClr>
          <a:schemeClr val="accent2"/>
        </a:buClr>
        <a:buSzPct val="90000"/>
        <a:buFontTx/>
        <a:buChar char="•"/>
        <a:defRPr kumimoji="0" sz="2600" kern="1200">
          <a:solidFill>
            <a:schemeClr val="tx1"/>
          </a:solidFill>
          <a:latin typeface="+mn-lt"/>
          <a:ea typeface="+mn-ea"/>
          <a:cs typeface="+mn-cs"/>
        </a:defRPr>
      </a:lvl2pPr>
      <a:lvl3pPr marL="822960" indent="-192024" algn="l" rtl="0" eaLnBrk="1" latinLnBrk="0" hangingPunct="1">
        <a:spcBef>
          <a:spcPts val="400"/>
        </a:spcBef>
        <a:buClr>
          <a:schemeClr val="accent3"/>
        </a:buClr>
        <a:buSzPct val="100000"/>
        <a:buFont typeface="Wingdings 2"/>
        <a:buChar char=""/>
        <a:defRPr kumimoji="0" sz="2300" kern="1200">
          <a:solidFill>
            <a:schemeClr val="tx1"/>
          </a:solidFill>
          <a:latin typeface="+mn-lt"/>
          <a:ea typeface="+mn-ea"/>
          <a:cs typeface="+mn-cs"/>
        </a:defRPr>
      </a:lvl3pPr>
      <a:lvl4pPr marL="1005840" indent="-182880" algn="l" rtl="0" eaLnBrk="1" latinLnBrk="0" hangingPunct="1">
        <a:spcBef>
          <a:spcPts val="400"/>
        </a:spcBef>
        <a:buClr>
          <a:schemeClr val="accent3"/>
        </a:buClr>
        <a:buSzPct val="100000"/>
        <a:buFont typeface="Wingdings 2"/>
        <a:buChar char=""/>
        <a:defRPr kumimoji="0" sz="2000" kern="1200">
          <a:solidFill>
            <a:schemeClr val="tx1"/>
          </a:solidFill>
          <a:latin typeface="+mn-lt"/>
          <a:ea typeface="+mn-ea"/>
          <a:cs typeface="+mn-cs"/>
        </a:defRPr>
      </a:lvl4pPr>
      <a:lvl5pPr marL="1188720" indent="-182880" algn="l" rtl="0" eaLnBrk="1" latinLnBrk="0" hangingPunct="1">
        <a:spcBef>
          <a:spcPts val="400"/>
        </a:spcBef>
        <a:buClr>
          <a:schemeClr val="accent3"/>
        </a:buClr>
        <a:buSzPct val="100000"/>
        <a:buFont typeface="Wingdings 2"/>
        <a:buChar char=""/>
        <a:defRPr kumimoji="0" sz="1900" kern="1200">
          <a:solidFill>
            <a:schemeClr val="tx1"/>
          </a:solidFill>
          <a:latin typeface="+mn-lt"/>
          <a:ea typeface="+mn-ea"/>
          <a:cs typeface="+mn-cs"/>
        </a:defRPr>
      </a:lvl5pPr>
      <a:lvl6pPr marL="1371600" indent="-173736" algn="l" rtl="0" eaLnBrk="1" latinLnBrk="0" hangingPunct="1">
        <a:spcBef>
          <a:spcPts val="400"/>
        </a:spcBef>
        <a:buClr>
          <a:schemeClr val="accent4"/>
        </a:buClr>
        <a:buFont typeface="Wingdings 2"/>
        <a:buChar char=""/>
        <a:defRPr kumimoji="0" sz="1800" kern="1200" baseline="0">
          <a:solidFill>
            <a:schemeClr val="tx1"/>
          </a:solidFill>
          <a:latin typeface="+mn-lt"/>
          <a:ea typeface="+mn-ea"/>
          <a:cs typeface="+mn-cs"/>
        </a:defRPr>
      </a:lvl6pPr>
      <a:lvl7pPr marL="155448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7pPr>
      <a:lvl8pPr marL="173736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8pPr>
      <a:lvl9pPr marL="192024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8.jpeg"/><Relationship Id="rId7" Type="http://schemas.openxmlformats.org/officeDocument/2006/relationships/image" Target="../media/image32.jpe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31.jpeg"/><Relationship Id="rId5" Type="http://schemas.openxmlformats.org/officeDocument/2006/relationships/image" Target="../media/image30.png"/><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33.jpeg"/><Relationship Id="rId7" Type="http://schemas.openxmlformats.org/officeDocument/2006/relationships/image" Target="../media/image37.jpe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13.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38.jpeg"/><Relationship Id="rId7" Type="http://schemas.openxmlformats.org/officeDocument/2006/relationships/image" Target="../media/image42.jpe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1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3.xml"/><Relationship Id="rId1" Type="http://schemas.openxmlformats.org/officeDocument/2006/relationships/slideLayout" Target="../slideLayouts/slideLayout6.xml"/><Relationship Id="rId5" Type="http://schemas.openxmlformats.org/officeDocument/2006/relationships/image" Target="../media/image46.png"/><Relationship Id="rId4" Type="http://schemas.openxmlformats.org/officeDocument/2006/relationships/image" Target="../media/image45.jpeg"/></Relationships>
</file>

<file path=ppt/slides/_rels/slide1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4.xml"/><Relationship Id="rId1" Type="http://schemas.openxmlformats.org/officeDocument/2006/relationships/slideLayout" Target="../slideLayouts/slideLayout6.xml"/><Relationship Id="rId5" Type="http://schemas.openxmlformats.org/officeDocument/2006/relationships/image" Target="../media/image49.jpeg"/><Relationship Id="rId4" Type="http://schemas.openxmlformats.org/officeDocument/2006/relationships/image" Target="../media/image48.jpeg"/></Relationships>
</file>

<file path=ppt/slides/_rels/slide16.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image" Target="../media/image50.jpeg"/><Relationship Id="rId7" Type="http://schemas.openxmlformats.org/officeDocument/2006/relationships/image" Target="../media/image54.jpe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jpeg"/></Relationships>
</file>

<file path=ppt/slides/_rels/slide17.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image" Target="../media/image56.jpeg"/><Relationship Id="rId7" Type="http://schemas.openxmlformats.org/officeDocument/2006/relationships/image" Target="../media/image60.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png"/></Relationships>
</file>

<file path=ppt/slides/_rels/slide1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65.png"/><Relationship Id="rId5" Type="http://schemas.openxmlformats.org/officeDocument/2006/relationships/image" Target="../media/image64.jpeg"/><Relationship Id="rId4" Type="http://schemas.openxmlformats.org/officeDocument/2006/relationships/image" Target="../media/image63.jpeg"/></Relationships>
</file>

<file path=ppt/slides/_rels/slide19.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8.xml"/><Relationship Id="rId1" Type="http://schemas.openxmlformats.org/officeDocument/2006/relationships/slideLayout" Target="../slideLayouts/slideLayout6.xml"/><Relationship Id="rId5" Type="http://schemas.openxmlformats.org/officeDocument/2006/relationships/image" Target="../media/image68.jpeg"/><Relationship Id="rId4" Type="http://schemas.openxmlformats.org/officeDocument/2006/relationships/image" Target="../media/image67.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5.jpe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6.xml"/><Relationship Id="rId4" Type="http://schemas.openxmlformats.org/officeDocument/2006/relationships/image" Target="../media/image7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jpeg"/></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24.jpe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hyperlink" Target="cm_bialystok.wmv" TargetMode="Externa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hyperlink" Target="M2U00043.MPG" TargetMode="External"/><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 y="381001"/>
            <a:ext cx="8465234" cy="1904999"/>
          </a:xfrm>
        </p:spPr>
        <p:txBody>
          <a:bodyPr>
            <a:normAutofit/>
          </a:bodyPr>
          <a:lstStyle/>
          <a:p>
            <a:r>
              <a:rPr lang="en-US" sz="4000" dirty="0" smtClean="0"/>
              <a:t>The Jewish Epitaph Reconsidered:</a:t>
            </a:r>
            <a:br>
              <a:rPr lang="en-US" sz="4000" dirty="0" smtClean="0"/>
            </a:br>
            <a:r>
              <a:rPr lang="en-US" sz="3000" dirty="0" smtClean="0"/>
              <a:t>Towards Reversing </a:t>
            </a:r>
            <a:br>
              <a:rPr lang="en-US" sz="3000" dirty="0" smtClean="0"/>
            </a:br>
            <a:r>
              <a:rPr lang="en-US" sz="3000" dirty="0" smtClean="0"/>
              <a:t>a Century of Condemnation</a:t>
            </a:r>
            <a:endParaRPr lang="en-US" sz="3000" dirty="0"/>
          </a:p>
        </p:txBody>
      </p:sp>
      <p:pic>
        <p:nvPicPr>
          <p:cNvPr id="1026" name="Picture 2" descr="E:\Bagnowka 2010 Violece\PICT0261.JPG"/>
          <p:cNvPicPr>
            <a:picLocks noChangeAspect="1" noChangeArrowheads="1"/>
          </p:cNvPicPr>
          <p:nvPr/>
        </p:nvPicPr>
        <p:blipFill>
          <a:blip r:embed="rId3" cstate="print"/>
          <a:srcRect/>
          <a:stretch>
            <a:fillRect/>
          </a:stretch>
        </p:blipFill>
        <p:spPr bwMode="auto">
          <a:xfrm>
            <a:off x="1600200" y="2667000"/>
            <a:ext cx="5730240" cy="3810000"/>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descr="http://www.friends-partners.org/partners/beyond-the-pale/images/29-9.gif"/>
          <p:cNvPicPr/>
          <p:nvPr/>
        </p:nvPicPr>
        <p:blipFill>
          <a:blip r:embed="rId3" cstate="print"/>
          <a:srcRect/>
          <a:stretch>
            <a:fillRect/>
          </a:stretch>
        </p:blipFill>
        <p:spPr bwMode="auto">
          <a:xfrm>
            <a:off x="1066800" y="457200"/>
            <a:ext cx="7162800" cy="6019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Migration: </a:t>
            </a:r>
            <a:br>
              <a:rPr lang="en-US" dirty="0" smtClean="0"/>
            </a:br>
            <a:r>
              <a:rPr lang="en-US" dirty="0" smtClean="0"/>
              <a:t>Odessa-Taganrog-Bialystok </a:t>
            </a:r>
            <a:endParaRPr lang="en-US" dirty="0"/>
          </a:p>
        </p:txBody>
      </p:sp>
      <p:pic>
        <p:nvPicPr>
          <p:cNvPr id="29698" name="Picture 2" descr="C:\Users\Heidi\Desktop\Berghahn Book Proposal2\Bagnowka Book Images Part I\Bialystok Market Total 1906.jpg"/>
          <p:cNvPicPr>
            <a:picLocks noChangeAspect="1" noChangeArrowheads="1"/>
          </p:cNvPicPr>
          <p:nvPr/>
        </p:nvPicPr>
        <p:blipFill>
          <a:blip r:embed="rId3" cstate="print"/>
          <a:srcRect t="1662" r="2128"/>
          <a:stretch>
            <a:fillRect/>
          </a:stretch>
        </p:blipFill>
        <p:spPr bwMode="auto">
          <a:xfrm>
            <a:off x="990600" y="1502200"/>
            <a:ext cx="7162800" cy="4605992"/>
          </a:xfrm>
          <a:prstGeom prst="rect">
            <a:avLst/>
          </a:prstGeom>
          <a:noFill/>
        </p:spPr>
      </p:pic>
      <p:pic>
        <p:nvPicPr>
          <p:cNvPr id="4" name="Picture 2"/>
          <p:cNvPicPr>
            <a:picLocks noChangeAspect="1" noChangeArrowheads="1"/>
          </p:cNvPicPr>
          <p:nvPr/>
        </p:nvPicPr>
        <p:blipFill>
          <a:blip r:embed="rId4" cstate="print"/>
          <a:srcRect l="1111" b="6246"/>
          <a:stretch>
            <a:fillRect/>
          </a:stretch>
        </p:blipFill>
        <p:spPr bwMode="auto">
          <a:xfrm>
            <a:off x="762000" y="1524000"/>
            <a:ext cx="7478110" cy="4873375"/>
          </a:xfrm>
          <a:prstGeom prst="rect">
            <a:avLst/>
          </a:prstGeom>
          <a:noFill/>
          <a:ln w="9525">
            <a:noFill/>
            <a:miter lim="800000"/>
            <a:headEnd/>
            <a:tailEnd/>
          </a:ln>
        </p:spPr>
      </p:pic>
      <p:pic>
        <p:nvPicPr>
          <p:cNvPr id="5" name="Picture 3"/>
          <p:cNvPicPr>
            <a:picLocks noChangeAspect="1" noChangeArrowheads="1"/>
          </p:cNvPicPr>
          <p:nvPr/>
        </p:nvPicPr>
        <p:blipFill>
          <a:blip r:embed="rId5" cstate="print"/>
          <a:srcRect l="989" b="7143"/>
          <a:stretch>
            <a:fillRect/>
          </a:stretch>
        </p:blipFill>
        <p:spPr bwMode="auto">
          <a:xfrm>
            <a:off x="3886200" y="3429000"/>
            <a:ext cx="4638675" cy="2971800"/>
          </a:xfrm>
          <a:prstGeom prst="rect">
            <a:avLst/>
          </a:prstGeom>
          <a:noFill/>
          <a:ln w="9525">
            <a:noFill/>
            <a:miter lim="800000"/>
            <a:headEnd/>
            <a:tailEnd/>
          </a:ln>
        </p:spPr>
      </p:pic>
      <p:pic>
        <p:nvPicPr>
          <p:cNvPr id="6" name="Picture 3" descr="C:\Users\Heidi\Desktop\Jewish Epitaphs 1892_1902\Images for Szpek Jewish Epitaphs 1892_1902\1_Falkner.jpg"/>
          <p:cNvPicPr>
            <a:picLocks noChangeAspect="1" noChangeArrowheads="1"/>
          </p:cNvPicPr>
          <p:nvPr/>
        </p:nvPicPr>
        <p:blipFill>
          <a:blip r:embed="rId6" cstate="print"/>
          <a:srcRect/>
          <a:stretch>
            <a:fillRect/>
          </a:stretch>
        </p:blipFill>
        <p:spPr bwMode="auto">
          <a:xfrm>
            <a:off x="457200" y="1250950"/>
            <a:ext cx="3349625" cy="5363044"/>
          </a:xfrm>
          <a:prstGeom prst="rect">
            <a:avLst/>
          </a:prstGeom>
          <a:noFill/>
        </p:spPr>
      </p:pic>
      <p:pic>
        <p:nvPicPr>
          <p:cNvPr id="7" name="Picture 4" descr="C:\Users\Heidi\Desktop\Jewish Epitaphs 1892_1902\Images for Szpek Jewish Epitaphs 1892_1902\2_Falkner.jpg"/>
          <p:cNvPicPr>
            <a:picLocks noChangeAspect="1" noChangeArrowheads="1"/>
          </p:cNvPicPr>
          <p:nvPr/>
        </p:nvPicPr>
        <p:blipFill>
          <a:blip r:embed="rId7" cstate="print"/>
          <a:srcRect/>
          <a:stretch>
            <a:fillRect/>
          </a:stretch>
        </p:blipFill>
        <p:spPr bwMode="auto">
          <a:xfrm>
            <a:off x="4038600" y="1981200"/>
            <a:ext cx="4286250" cy="4181475"/>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2969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9" presetClass="emph" presetSubtype="0" nodeType="clickEffect">
                                  <p:stCondLst>
                                    <p:cond delay="0"/>
                                  </p:stCondLst>
                                  <p:childTnLst>
                                    <p:set>
                                      <p:cBhvr rctx="PPT">
                                        <p:cTn id="14" dur="indefinite"/>
                                        <p:tgtEl>
                                          <p:spTgt spid="4"/>
                                        </p:tgtEl>
                                        <p:attrNameLst>
                                          <p:attrName>style.opacity</p:attrName>
                                        </p:attrNameLst>
                                      </p:cBhvr>
                                      <p:to>
                                        <p:strVal val="0.5"/>
                                      </p:to>
                                    </p:set>
                                    <p:animEffect filter="image" prLst="opacity: 0.5">
                                      <p:cBhvr rctx="IE">
                                        <p:cTn id="15" dur="indefinite"/>
                                        <p:tgtEl>
                                          <p:spTgt spid="4"/>
                                        </p:tgtEl>
                                      </p:cBhvr>
                                    </p:animEffect>
                                  </p:childTnLst>
                                </p:cTn>
                              </p:par>
                              <p:par>
                                <p:cTn id="16" presetID="1" presetClass="entr" presetSubtype="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xit" presetSubtype="0" fill="hold" nodeType="clickEffect">
                                  <p:stCondLst>
                                    <p:cond delay="0"/>
                                  </p:stCondLst>
                                  <p:childTnLst>
                                    <p:set>
                                      <p:cBhvr>
                                        <p:cTn id="21" dur="1" fill="hold">
                                          <p:stCondLst>
                                            <p:cond delay="0"/>
                                          </p:stCondLst>
                                        </p:cTn>
                                        <p:tgtEl>
                                          <p:spTgt spid="5"/>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Religious Diversity</a:t>
            </a:r>
            <a:endParaRPr lang="en-US" dirty="0"/>
          </a:p>
        </p:txBody>
      </p:sp>
      <p:pic>
        <p:nvPicPr>
          <p:cNvPr id="4098" name="Picture 2" descr="C:\Users\Heidi\Desktop\Berghahn Book Proposal2\Bagnowka Book Images Part I\Bialystok Great Synagogue 1917 total.jpg"/>
          <p:cNvPicPr>
            <a:picLocks noChangeAspect="1" noChangeArrowheads="1"/>
          </p:cNvPicPr>
          <p:nvPr/>
        </p:nvPicPr>
        <p:blipFill>
          <a:blip r:embed="rId3" cstate="print"/>
          <a:srcRect/>
          <a:stretch>
            <a:fillRect/>
          </a:stretch>
        </p:blipFill>
        <p:spPr bwMode="auto">
          <a:xfrm>
            <a:off x="1143000" y="1524000"/>
            <a:ext cx="6630302" cy="4980093"/>
          </a:xfrm>
          <a:prstGeom prst="rect">
            <a:avLst/>
          </a:prstGeom>
          <a:noFill/>
        </p:spPr>
      </p:pic>
      <p:pic>
        <p:nvPicPr>
          <p:cNvPr id="6" name="Picture 2" descr="C:\Users\Heidi\Desktop\Berghahn Book Proposal2\Bagnowka Book Images Part I\Puilkowaya Beth Midrash 1910.jpg"/>
          <p:cNvPicPr>
            <a:picLocks noChangeAspect="1" noChangeArrowheads="1"/>
          </p:cNvPicPr>
          <p:nvPr/>
        </p:nvPicPr>
        <p:blipFill>
          <a:blip r:embed="rId4" cstate="print"/>
          <a:srcRect/>
          <a:stretch>
            <a:fillRect/>
          </a:stretch>
        </p:blipFill>
        <p:spPr bwMode="auto">
          <a:xfrm>
            <a:off x="304800" y="2438400"/>
            <a:ext cx="4286250" cy="3514725"/>
          </a:xfrm>
          <a:prstGeom prst="rect">
            <a:avLst/>
          </a:prstGeom>
          <a:noFill/>
        </p:spPr>
      </p:pic>
      <p:pic>
        <p:nvPicPr>
          <p:cNvPr id="7" name="Picture 3" descr="C:\Users\Heidi\Desktop\Berghahn Book Proposal2\Bagnowka Book Images Part I\Zabludowski synagogue on Sienkiewicza stre 1920.jpg"/>
          <p:cNvPicPr>
            <a:picLocks noChangeAspect="1" noChangeArrowheads="1"/>
          </p:cNvPicPr>
          <p:nvPr/>
        </p:nvPicPr>
        <p:blipFill>
          <a:blip r:embed="rId5" cstate="print"/>
          <a:srcRect/>
          <a:stretch>
            <a:fillRect/>
          </a:stretch>
        </p:blipFill>
        <p:spPr bwMode="auto">
          <a:xfrm>
            <a:off x="4876800" y="1981200"/>
            <a:ext cx="3219450" cy="4286250"/>
          </a:xfrm>
          <a:prstGeom prst="rect">
            <a:avLst/>
          </a:prstGeom>
          <a:noFill/>
        </p:spPr>
      </p:pic>
      <p:pic>
        <p:nvPicPr>
          <p:cNvPr id="9" name="Picture 8" descr="przew 002.jpg"/>
          <p:cNvPicPr/>
          <p:nvPr/>
        </p:nvPicPr>
        <p:blipFill>
          <a:blip r:embed="rId6" cstate="print"/>
          <a:stretch>
            <a:fillRect/>
          </a:stretch>
        </p:blipFill>
        <p:spPr>
          <a:xfrm>
            <a:off x="228600" y="1295400"/>
            <a:ext cx="4343399" cy="5111750"/>
          </a:xfrm>
          <a:prstGeom prst="rect">
            <a:avLst/>
          </a:prstGeom>
          <a:ln>
            <a:noFill/>
          </a:ln>
          <a:effectLst>
            <a:softEdge rad="112500"/>
          </a:effectLst>
        </p:spPr>
      </p:pic>
      <p:pic>
        <p:nvPicPr>
          <p:cNvPr id="10" name="Picture 9" descr="Slobodka student.jpg"/>
          <p:cNvPicPr/>
          <p:nvPr/>
        </p:nvPicPr>
        <p:blipFill>
          <a:blip r:embed="rId7" cstate="print"/>
          <a:stretch>
            <a:fillRect/>
          </a:stretch>
        </p:blipFill>
        <p:spPr>
          <a:xfrm>
            <a:off x="4572000" y="1524000"/>
            <a:ext cx="3581400" cy="4953000"/>
          </a:xfrm>
          <a:prstGeom prst="rect">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rctx="PPT">
                                        <p:cTn id="6" dur="indefinite"/>
                                        <p:tgtEl>
                                          <p:spTgt spid="4098"/>
                                        </p:tgtEl>
                                        <p:attrNameLst>
                                          <p:attrName>style.opacity</p:attrName>
                                        </p:attrNameLst>
                                      </p:cBhvr>
                                      <p:to>
                                        <p:strVal val="0.5"/>
                                      </p:to>
                                    </p:set>
                                    <p:animEffect filter="image" prLst="opacity: 0.5">
                                      <p:cBhvr rctx="IE">
                                        <p:cTn id="7" dur="indefinite"/>
                                        <p:tgtEl>
                                          <p:spTgt spid="409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7"/>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xit" presetSubtype="0" fill="hold" nodeType="clickEffect">
                                  <p:stCondLst>
                                    <p:cond delay="0"/>
                                  </p:stCondLst>
                                  <p:childTnLst>
                                    <p:set>
                                      <p:cBhvr>
                                        <p:cTn id="17" dur="1" fill="hold">
                                          <p:stCondLst>
                                            <p:cond delay="0"/>
                                          </p:stCondLst>
                                        </p:cTn>
                                        <p:tgtEl>
                                          <p:spTgt spid="6"/>
                                        </p:tgtEl>
                                        <p:attrNameLst>
                                          <p:attrName>style.visibility</p:attrName>
                                        </p:attrNameLst>
                                      </p:cBhvr>
                                      <p:to>
                                        <p:strVal val="hidden"/>
                                      </p:to>
                                    </p:set>
                                  </p:childTnLst>
                                </p:cTn>
                              </p:par>
                              <p:par>
                                <p:cTn id="18" presetID="1" presetClass="exit" presetSubtype="0" fill="hold" nodeType="withEffect">
                                  <p:stCondLst>
                                    <p:cond delay="0"/>
                                  </p:stCondLst>
                                  <p:childTnLst>
                                    <p:set>
                                      <p:cBhvr>
                                        <p:cTn id="19" dur="1" fill="hold">
                                          <p:stCondLst>
                                            <p:cond delay="0"/>
                                          </p:stCondLst>
                                        </p:cTn>
                                        <p:tgtEl>
                                          <p:spTgt spid="7"/>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Nejmark</a:t>
            </a:r>
            <a:r>
              <a:rPr lang="en-US" dirty="0" smtClean="0"/>
              <a:t> Beth </a:t>
            </a:r>
            <a:r>
              <a:rPr lang="en-US" dirty="0" err="1" smtClean="0"/>
              <a:t>Midrash</a:t>
            </a:r>
            <a:endParaRPr lang="en-US" dirty="0"/>
          </a:p>
        </p:txBody>
      </p:sp>
      <p:pic>
        <p:nvPicPr>
          <p:cNvPr id="3" name="Picture 6" descr="Bialystok_Aerial_1915.jpg"/>
          <p:cNvPicPr>
            <a:picLocks noChangeAspect="1" noChangeArrowheads="1"/>
          </p:cNvPicPr>
          <p:nvPr/>
        </p:nvPicPr>
        <p:blipFill>
          <a:blip r:embed="rId3" cstate="print"/>
          <a:srcRect/>
          <a:stretch>
            <a:fillRect/>
          </a:stretch>
        </p:blipFill>
        <p:spPr bwMode="auto">
          <a:xfrm>
            <a:off x="990600" y="1568365"/>
            <a:ext cx="7086600" cy="5023612"/>
          </a:xfrm>
          <a:prstGeom prst="rect">
            <a:avLst/>
          </a:prstGeom>
          <a:noFill/>
          <a:ln w="9525">
            <a:noFill/>
            <a:miter lim="800000"/>
            <a:headEnd/>
            <a:tailEnd/>
          </a:ln>
        </p:spPr>
      </p:pic>
      <p:pic>
        <p:nvPicPr>
          <p:cNvPr id="4" name="Picture 3" descr="PICT0013.JPG"/>
          <p:cNvPicPr/>
          <p:nvPr/>
        </p:nvPicPr>
        <p:blipFill>
          <a:blip r:embed="rId4" cstate="print"/>
          <a:stretch>
            <a:fillRect/>
          </a:stretch>
        </p:blipFill>
        <p:spPr>
          <a:xfrm>
            <a:off x="609600" y="2667000"/>
            <a:ext cx="2124075" cy="3194616"/>
          </a:xfrm>
          <a:prstGeom prst="rect">
            <a:avLst/>
          </a:prstGeom>
        </p:spPr>
      </p:pic>
      <p:pic>
        <p:nvPicPr>
          <p:cNvPr id="9" name="Picture 8" descr="Lipowa_Church_1910.jpg"/>
          <p:cNvPicPr/>
          <p:nvPr/>
        </p:nvPicPr>
        <p:blipFill>
          <a:blip r:embed="rId5" cstate="print"/>
          <a:stretch>
            <a:fillRect/>
          </a:stretch>
        </p:blipFill>
        <p:spPr>
          <a:xfrm>
            <a:off x="4648200" y="1524000"/>
            <a:ext cx="3076575" cy="4419600"/>
          </a:xfrm>
          <a:prstGeom prst="rect">
            <a:avLst/>
          </a:prstGeom>
        </p:spPr>
      </p:pic>
      <p:pic>
        <p:nvPicPr>
          <p:cNvPr id="11" name="Picture 10" descr="Nejmark_02.jpg"/>
          <p:cNvPicPr/>
          <p:nvPr/>
        </p:nvPicPr>
        <p:blipFill>
          <a:blip r:embed="rId6" cstate="print"/>
          <a:stretch>
            <a:fillRect/>
          </a:stretch>
        </p:blipFill>
        <p:spPr>
          <a:xfrm>
            <a:off x="2895600" y="2438400"/>
            <a:ext cx="3042465" cy="3463732"/>
          </a:xfrm>
          <a:prstGeom prst="rect">
            <a:avLst/>
          </a:prstGeom>
        </p:spPr>
      </p:pic>
      <p:pic>
        <p:nvPicPr>
          <p:cNvPr id="12" name="Picture 11" descr="Nejmark_03.jpg"/>
          <p:cNvPicPr/>
          <p:nvPr/>
        </p:nvPicPr>
        <p:blipFill>
          <a:blip r:embed="rId7" cstate="print"/>
          <a:stretch>
            <a:fillRect/>
          </a:stretch>
        </p:blipFill>
        <p:spPr>
          <a:xfrm>
            <a:off x="5943600" y="2438400"/>
            <a:ext cx="2438400" cy="3430213"/>
          </a:xfrm>
          <a:prstGeom prst="rect">
            <a:avLst/>
          </a:prstGeom>
        </p:spPr>
      </p:pic>
      <p:pic>
        <p:nvPicPr>
          <p:cNvPr id="13" name="Picture 2" descr="H:\Bialystok Scenes incl Ghetto Zabia\PICT0993.JPG"/>
          <p:cNvPicPr>
            <a:picLocks noChangeAspect="1" noChangeArrowheads="1"/>
          </p:cNvPicPr>
          <p:nvPr/>
        </p:nvPicPr>
        <p:blipFill>
          <a:blip r:embed="rId8" cstate="print"/>
          <a:srcRect/>
          <a:stretch>
            <a:fillRect/>
          </a:stretch>
        </p:blipFill>
        <p:spPr bwMode="auto">
          <a:xfrm>
            <a:off x="381000" y="1295400"/>
            <a:ext cx="8366151" cy="55626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rctx="PPT">
                                        <p:cTn id="6" dur="indefinite"/>
                                        <p:tgtEl>
                                          <p:spTgt spid="3"/>
                                        </p:tgtEl>
                                        <p:attrNameLst>
                                          <p:attrName>style.opacity</p:attrName>
                                        </p:attrNameLst>
                                      </p:cBhvr>
                                      <p:to>
                                        <p:strVal val="0.5"/>
                                      </p:to>
                                    </p:set>
                                    <p:animEffect filter="image" prLst="opacity: 0.5">
                                      <p:cBhvr rctx="IE">
                                        <p:cTn id="7" dur="indefinite"/>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12"/>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3"/>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Poetry</a:t>
            </a:r>
            <a:endParaRPr lang="en-US" dirty="0"/>
          </a:p>
        </p:txBody>
      </p:sp>
      <p:pic>
        <p:nvPicPr>
          <p:cNvPr id="4" name="Picture 3" descr="przew 069.jpg"/>
          <p:cNvPicPr/>
          <p:nvPr/>
        </p:nvPicPr>
        <p:blipFill>
          <a:blip r:embed="rId3" cstate="print"/>
          <a:srcRect r="2000" b="5970"/>
          <a:stretch>
            <a:fillRect/>
          </a:stretch>
        </p:blipFill>
        <p:spPr>
          <a:xfrm>
            <a:off x="762000" y="1524000"/>
            <a:ext cx="3733800" cy="4800600"/>
          </a:xfrm>
          <a:prstGeom prst="rect">
            <a:avLst/>
          </a:prstGeom>
        </p:spPr>
      </p:pic>
      <p:pic>
        <p:nvPicPr>
          <p:cNvPr id="5124" name="Picture 4" descr="C:\Users\Heidi\Desktop\Berghahn Book Proposal2\Bagnowka Book Images Part I\Bialystok Great Synagogue Bimah 1916.jpg"/>
          <p:cNvPicPr>
            <a:picLocks noChangeAspect="1" noChangeArrowheads="1"/>
          </p:cNvPicPr>
          <p:nvPr/>
        </p:nvPicPr>
        <p:blipFill>
          <a:blip r:embed="rId4" cstate="print"/>
          <a:srcRect/>
          <a:stretch>
            <a:fillRect/>
          </a:stretch>
        </p:blipFill>
        <p:spPr bwMode="auto">
          <a:xfrm>
            <a:off x="4953000" y="533400"/>
            <a:ext cx="3706622" cy="5873169"/>
          </a:xfrm>
          <a:prstGeom prst="rect">
            <a:avLst/>
          </a:prstGeom>
          <a:noFill/>
        </p:spPr>
      </p:pic>
      <p:pic>
        <p:nvPicPr>
          <p:cNvPr id="7170" name="Picture 2"/>
          <p:cNvPicPr>
            <a:picLocks noChangeAspect="1" noChangeArrowheads="1"/>
          </p:cNvPicPr>
          <p:nvPr/>
        </p:nvPicPr>
        <p:blipFill>
          <a:blip r:embed="rId5" cstate="print"/>
          <a:srcRect/>
          <a:stretch>
            <a:fillRect/>
          </a:stretch>
        </p:blipFill>
        <p:spPr bwMode="auto">
          <a:xfrm>
            <a:off x="4852194" y="533400"/>
            <a:ext cx="3950018" cy="59436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1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Harshness of Life</a:t>
            </a:r>
            <a:endParaRPr lang="en-US" dirty="0"/>
          </a:p>
        </p:txBody>
      </p:sp>
      <p:pic>
        <p:nvPicPr>
          <p:cNvPr id="6146" name="Picture 2" descr="C:\Users\Heidi\Desktop\Berghahn Book Proposal2\Bagnowka Book Images Part I\Bialystok Jewish Quarter 1930.jpg"/>
          <p:cNvPicPr>
            <a:picLocks noChangeAspect="1" noChangeArrowheads="1"/>
          </p:cNvPicPr>
          <p:nvPr/>
        </p:nvPicPr>
        <p:blipFill>
          <a:blip r:embed="rId3" cstate="print"/>
          <a:srcRect/>
          <a:stretch>
            <a:fillRect/>
          </a:stretch>
        </p:blipFill>
        <p:spPr bwMode="auto">
          <a:xfrm>
            <a:off x="609600" y="1752600"/>
            <a:ext cx="3003550" cy="4505325"/>
          </a:xfrm>
          <a:prstGeom prst="rect">
            <a:avLst/>
          </a:prstGeom>
          <a:noFill/>
        </p:spPr>
      </p:pic>
      <p:pic>
        <p:nvPicPr>
          <p:cNvPr id="6" name="Picture 5" descr="Bialystok Market Place 1916.JPG"/>
          <p:cNvPicPr/>
          <p:nvPr/>
        </p:nvPicPr>
        <p:blipFill>
          <a:blip r:embed="rId4" cstate="print"/>
          <a:stretch>
            <a:fillRect/>
          </a:stretch>
        </p:blipFill>
        <p:spPr>
          <a:xfrm>
            <a:off x="4953000" y="1752600"/>
            <a:ext cx="3200400" cy="4598448"/>
          </a:xfrm>
          <a:prstGeom prst="rect">
            <a:avLst/>
          </a:prstGeom>
          <a:ln>
            <a:noFill/>
          </a:ln>
          <a:effectLst>
            <a:softEdge rad="112500"/>
          </a:effectLst>
        </p:spPr>
      </p:pic>
      <p:pic>
        <p:nvPicPr>
          <p:cNvPr id="7" name="Picture 3" descr="C:\Users\Heidi\Desktop\Jewish Epitaphs 1892_1902\Images for 1892_1902\Childbearing_1900.jpg"/>
          <p:cNvPicPr>
            <a:picLocks noChangeAspect="1" noChangeArrowheads="1"/>
          </p:cNvPicPr>
          <p:nvPr/>
        </p:nvPicPr>
        <p:blipFill>
          <a:blip r:embed="rId5" cstate="print"/>
          <a:srcRect l="3704" t="2778" r="7407" b="18056"/>
          <a:stretch>
            <a:fillRect/>
          </a:stretch>
        </p:blipFill>
        <p:spPr bwMode="auto">
          <a:xfrm>
            <a:off x="2667000" y="2209800"/>
            <a:ext cx="3657600" cy="43434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descr="Ul. Kupiecka.jpg"/>
          <p:cNvPicPr/>
          <p:nvPr/>
        </p:nvPicPr>
        <p:blipFill>
          <a:blip r:embed="rId3" cstate="print"/>
          <a:stretch>
            <a:fillRect/>
          </a:stretch>
        </p:blipFill>
        <p:spPr>
          <a:xfrm>
            <a:off x="609600" y="990600"/>
            <a:ext cx="7848599" cy="4876800"/>
          </a:xfrm>
          <a:prstGeom prst="rect">
            <a:avLst/>
          </a:prstGeom>
        </p:spPr>
      </p:pic>
      <p:pic>
        <p:nvPicPr>
          <p:cNvPr id="6" name="Picture 2" descr="E:\Bagnowka 2010 Violece\PICT0177.JPG"/>
          <p:cNvPicPr>
            <a:picLocks noChangeAspect="1" noChangeArrowheads="1"/>
          </p:cNvPicPr>
          <p:nvPr/>
        </p:nvPicPr>
        <p:blipFill>
          <a:blip r:embed="rId4" cstate="print"/>
          <a:srcRect/>
          <a:stretch>
            <a:fillRect/>
          </a:stretch>
        </p:blipFill>
        <p:spPr bwMode="auto">
          <a:xfrm>
            <a:off x="609600" y="685800"/>
            <a:ext cx="3850532" cy="5791200"/>
          </a:xfrm>
          <a:prstGeom prst="rect">
            <a:avLst/>
          </a:prstGeom>
          <a:noFill/>
        </p:spPr>
      </p:pic>
      <p:pic>
        <p:nvPicPr>
          <p:cNvPr id="6148" name="Picture 4" descr="E:\Bagnowka 2010 Violece\PICT0178.JPG"/>
          <p:cNvPicPr>
            <a:picLocks noChangeAspect="1" noChangeArrowheads="1"/>
          </p:cNvPicPr>
          <p:nvPr/>
        </p:nvPicPr>
        <p:blipFill>
          <a:blip r:embed="rId5" cstate="print"/>
          <a:srcRect/>
          <a:stretch>
            <a:fillRect/>
          </a:stretch>
        </p:blipFill>
        <p:spPr bwMode="auto">
          <a:xfrm>
            <a:off x="4344010" y="2057400"/>
            <a:ext cx="4584191" cy="3048000"/>
          </a:xfrm>
          <a:prstGeom prst="rect">
            <a:avLst/>
          </a:prstGeom>
          <a:noFill/>
        </p:spPr>
      </p:pic>
      <p:pic>
        <p:nvPicPr>
          <p:cNvPr id="6149" name="Picture 5" descr="E:\Bial-sections\kwatera 02\Kwatera 02\stryj 177.jpg"/>
          <p:cNvPicPr>
            <a:picLocks noChangeAspect="1" noChangeArrowheads="1"/>
          </p:cNvPicPr>
          <p:nvPr/>
        </p:nvPicPr>
        <p:blipFill>
          <a:blip r:embed="rId6" cstate="print"/>
          <a:srcRect/>
          <a:stretch>
            <a:fillRect/>
          </a:stretch>
        </p:blipFill>
        <p:spPr bwMode="auto">
          <a:xfrm>
            <a:off x="609600" y="457200"/>
            <a:ext cx="4495800" cy="5994400"/>
          </a:xfrm>
          <a:prstGeom prst="rect">
            <a:avLst/>
          </a:prstGeom>
          <a:noFill/>
        </p:spPr>
      </p:pic>
      <p:pic>
        <p:nvPicPr>
          <p:cNvPr id="6150" name="Picture 6" descr="E:\Bial-sections\kwatera 02\Kwatera 02\stryj 178.jpg"/>
          <p:cNvPicPr>
            <a:picLocks noChangeAspect="1" noChangeArrowheads="1"/>
          </p:cNvPicPr>
          <p:nvPr/>
        </p:nvPicPr>
        <p:blipFill>
          <a:blip r:embed="rId7" cstate="print"/>
          <a:srcRect/>
          <a:stretch>
            <a:fillRect/>
          </a:stretch>
        </p:blipFill>
        <p:spPr bwMode="auto">
          <a:xfrm>
            <a:off x="4165600" y="1752600"/>
            <a:ext cx="4978400" cy="3733800"/>
          </a:xfrm>
          <a:prstGeom prst="rect">
            <a:avLst/>
          </a:prstGeom>
          <a:noFill/>
        </p:spPr>
      </p:pic>
      <p:pic>
        <p:nvPicPr>
          <p:cNvPr id="9" name="Picture 8" descr="IMAG0492.jpg"/>
          <p:cNvPicPr>
            <a:picLocks noChangeAspect="1"/>
          </p:cNvPicPr>
          <p:nvPr/>
        </p:nvPicPr>
        <p:blipFill>
          <a:blip r:embed="rId8" cstate="print"/>
          <a:stretch>
            <a:fillRect/>
          </a:stretch>
        </p:blipFill>
        <p:spPr>
          <a:xfrm>
            <a:off x="3505200" y="914400"/>
            <a:ext cx="3810000" cy="5715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mph" presetSubtype="0" nodeType="clickEffect">
                                  <p:stCondLst>
                                    <p:cond delay="0"/>
                                  </p:stCondLst>
                                  <p:childTnLst>
                                    <p:set>
                                      <p:cBhvr rctx="PPT">
                                        <p:cTn id="10" dur="indefinite"/>
                                        <p:tgtEl>
                                          <p:spTgt spid="3"/>
                                        </p:tgtEl>
                                        <p:attrNameLst>
                                          <p:attrName>style.opacity</p:attrName>
                                        </p:attrNameLst>
                                      </p:cBhvr>
                                      <p:to>
                                        <p:strVal val="0.5"/>
                                      </p:to>
                                    </p:set>
                                    <p:animEffect filter="image" prLst="opacity: 0.5">
                                      <p:cBhvr rctx="IE">
                                        <p:cTn id="11" dur="indefinite"/>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6148"/>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6149"/>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6150"/>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Epitaph as Memorial</a:t>
            </a:r>
            <a:endParaRPr lang="en-US" dirty="0"/>
          </a:p>
        </p:txBody>
      </p:sp>
      <p:pic>
        <p:nvPicPr>
          <p:cNvPr id="4" name="Content Placeholder 3"/>
          <p:cNvPicPr>
            <a:picLocks noGrp="1" noChangeAspect="1"/>
          </p:cNvPicPr>
          <p:nvPr>
            <p:ph idx="1"/>
          </p:nvPr>
        </p:nvPicPr>
        <p:blipFill rotWithShape="1">
          <a:blip r:embed="rId3" cstate="print">
            <a:extLst>
              <a:ext uri="{28A0092B-C50C-407E-A947-70E740481C1C}">
                <a14:useLocalDpi xmlns:a14="http://schemas.microsoft.com/office/drawing/2010/main" xmlns="" val="0"/>
              </a:ext>
            </a:extLst>
          </a:blip>
          <a:srcRect l="9533" t="19999" r="11308" b="21998"/>
          <a:stretch/>
        </p:blipFill>
        <p:spPr>
          <a:xfrm>
            <a:off x="157166" y="1752600"/>
            <a:ext cx="8891416" cy="4800600"/>
          </a:xfrm>
          <a:prstGeom prst="rect">
            <a:avLst/>
          </a:prstGeom>
        </p:spPr>
      </p:pic>
      <p:pic>
        <p:nvPicPr>
          <p:cNvPr id="5" name="Picture 8"/>
          <p:cNvPicPr>
            <a:picLocks noChangeAspect="1" noChangeArrowheads="1"/>
          </p:cNvPicPr>
          <p:nvPr/>
        </p:nvPicPr>
        <p:blipFill>
          <a:blip r:embed="rId4" cstate="print"/>
          <a:srcRect l="5266" t="1613" r="5219" b="3226"/>
          <a:stretch>
            <a:fillRect/>
          </a:stretch>
        </p:blipFill>
        <p:spPr bwMode="auto">
          <a:xfrm>
            <a:off x="609600" y="1524000"/>
            <a:ext cx="2590800" cy="4495800"/>
          </a:xfrm>
          <a:prstGeom prst="rect">
            <a:avLst/>
          </a:prstGeom>
          <a:noFill/>
          <a:ln w="9525">
            <a:noFill/>
            <a:miter lim="800000"/>
            <a:headEnd/>
            <a:tailEnd/>
          </a:ln>
        </p:spPr>
      </p:pic>
      <p:pic>
        <p:nvPicPr>
          <p:cNvPr id="6" name="Picture 2" descr="C:\Users\Heidi\Desktop\Berghahn Book Proposal2\Additional Materials\EEJS Images\Image 1 Memorial Area.jpg"/>
          <p:cNvPicPr>
            <a:picLocks noChangeAspect="1" noChangeArrowheads="1"/>
          </p:cNvPicPr>
          <p:nvPr/>
        </p:nvPicPr>
        <p:blipFill>
          <a:blip r:embed="rId5" cstate="print"/>
          <a:srcRect/>
          <a:stretch>
            <a:fillRect/>
          </a:stretch>
        </p:blipFill>
        <p:spPr bwMode="auto">
          <a:xfrm>
            <a:off x="609600" y="1447800"/>
            <a:ext cx="7543800" cy="5021343"/>
          </a:xfrm>
          <a:prstGeom prst="rect">
            <a:avLst/>
          </a:prstGeom>
          <a:noFill/>
        </p:spPr>
      </p:pic>
      <p:pic>
        <p:nvPicPr>
          <p:cNvPr id="7" name="Picture 3" descr="C:\Users\Heidi\Desktop\Berghahn Book Proposal2\Additional Materials\EEJS Images\Image 12 Abraham Katz.jpg"/>
          <p:cNvPicPr>
            <a:picLocks noChangeAspect="1" noChangeArrowheads="1"/>
          </p:cNvPicPr>
          <p:nvPr/>
        </p:nvPicPr>
        <p:blipFill>
          <a:blip r:embed="rId6" cstate="print"/>
          <a:srcRect/>
          <a:stretch>
            <a:fillRect/>
          </a:stretch>
        </p:blipFill>
        <p:spPr bwMode="auto">
          <a:xfrm>
            <a:off x="304800" y="2971800"/>
            <a:ext cx="3048000" cy="3600000"/>
          </a:xfrm>
          <a:prstGeom prst="rect">
            <a:avLst/>
          </a:prstGeom>
          <a:noFill/>
        </p:spPr>
      </p:pic>
      <p:pic>
        <p:nvPicPr>
          <p:cNvPr id="8" name="Picture 4" descr="C:\Users\Heidi\Desktop\Berghahn Book Proposal2\Additional Materials\EEJS Images\Katz' son-in-law.jpg"/>
          <p:cNvPicPr>
            <a:picLocks noChangeAspect="1" noChangeArrowheads="1"/>
          </p:cNvPicPr>
          <p:nvPr/>
        </p:nvPicPr>
        <p:blipFill>
          <a:blip r:embed="rId7" cstate="print"/>
          <a:srcRect/>
          <a:stretch>
            <a:fillRect/>
          </a:stretch>
        </p:blipFill>
        <p:spPr bwMode="auto">
          <a:xfrm>
            <a:off x="3352800" y="2895600"/>
            <a:ext cx="3048000" cy="3707027"/>
          </a:xfrm>
          <a:prstGeom prst="rect">
            <a:avLst/>
          </a:prstGeom>
          <a:noFill/>
        </p:spPr>
      </p:pic>
      <p:pic>
        <p:nvPicPr>
          <p:cNvPr id="9" name="Picture 5" descr="C:\Users\Heidi\Desktop\Berghahn Book Proposal2\Additional Materials\EEJS Images\Image 14 Toive Katz.jpg"/>
          <p:cNvPicPr>
            <a:picLocks noChangeAspect="1" noChangeArrowheads="1"/>
          </p:cNvPicPr>
          <p:nvPr/>
        </p:nvPicPr>
        <p:blipFill>
          <a:blip r:embed="rId8" cstate="print"/>
          <a:srcRect/>
          <a:stretch>
            <a:fillRect/>
          </a:stretch>
        </p:blipFill>
        <p:spPr bwMode="auto">
          <a:xfrm>
            <a:off x="6400800" y="2971800"/>
            <a:ext cx="2559304" cy="3667792"/>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rctx="PPT">
                                        <p:cTn id="6" dur="indefinite"/>
                                        <p:tgtEl>
                                          <p:spTgt spid="4"/>
                                        </p:tgtEl>
                                        <p:attrNameLst>
                                          <p:attrName>style.opacity</p:attrName>
                                        </p:attrNameLst>
                                      </p:cBhvr>
                                      <p:to>
                                        <p:strVal val="0.5"/>
                                      </p:to>
                                    </p:set>
                                    <p:animEffect filter="image" prLst="opacity: 0.5">
                                      <p:cBhvr rctx="IE">
                                        <p:cTn id="7" dur="indefinite"/>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nodeType="clickEffect">
                                  <p:stCondLst>
                                    <p:cond delay="0"/>
                                  </p:stCondLst>
                                  <p:childTnLst>
                                    <p:set>
                                      <p:cBhvr>
                                        <p:cTn id="15" dur="1" fill="hold">
                                          <p:stCondLst>
                                            <p:cond delay="0"/>
                                          </p:stCondLst>
                                        </p:cTn>
                                        <p:tgtEl>
                                          <p:spTgt spid="5"/>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9" presetClass="emph" presetSubtype="0" nodeType="clickEffect">
                                  <p:stCondLst>
                                    <p:cond delay="0"/>
                                  </p:stCondLst>
                                  <p:childTnLst>
                                    <p:set>
                                      <p:cBhvr rctx="PPT">
                                        <p:cTn id="23" dur="indefinite"/>
                                        <p:tgtEl>
                                          <p:spTgt spid="6"/>
                                        </p:tgtEl>
                                        <p:attrNameLst>
                                          <p:attrName>style.opacity</p:attrName>
                                        </p:attrNameLst>
                                      </p:cBhvr>
                                      <p:to>
                                        <p:strVal val="0.5"/>
                                      </p:to>
                                    </p:set>
                                    <p:animEffect filter="image" prLst="opacity: 0.5">
                                      <p:cBhvr rctx="IE">
                                        <p:cTn id="24" dur="indefinite"/>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9"/>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Bund</a:t>
            </a:r>
            <a:endParaRPr lang="en-US" dirty="0"/>
          </a:p>
        </p:txBody>
      </p:sp>
      <p:pic>
        <p:nvPicPr>
          <p:cNvPr id="3075" name="Picture 3"/>
          <p:cNvPicPr>
            <a:picLocks noChangeAspect="1" noChangeArrowheads="1"/>
          </p:cNvPicPr>
          <p:nvPr/>
        </p:nvPicPr>
        <p:blipFill>
          <a:blip r:embed="rId3" cstate="print"/>
          <a:srcRect/>
          <a:stretch>
            <a:fillRect/>
          </a:stretch>
        </p:blipFill>
        <p:spPr bwMode="auto">
          <a:xfrm>
            <a:off x="533400" y="1635635"/>
            <a:ext cx="8001000" cy="4944618"/>
          </a:xfrm>
          <a:prstGeom prst="rect">
            <a:avLst/>
          </a:prstGeom>
          <a:ln>
            <a:noFill/>
          </a:ln>
          <a:effectLst>
            <a:softEdge rad="112500"/>
          </a:effectLst>
        </p:spPr>
      </p:pic>
      <p:pic>
        <p:nvPicPr>
          <p:cNvPr id="5" name="Picture 2" descr="C:\Users\Heidi\Desktop\Berghahn Book Proposal2\Additional Materials\EEJS Images\Image 5 Riskind.jpg"/>
          <p:cNvPicPr>
            <a:picLocks noChangeAspect="1" noChangeArrowheads="1"/>
          </p:cNvPicPr>
          <p:nvPr/>
        </p:nvPicPr>
        <p:blipFill>
          <a:blip r:embed="rId4" cstate="print"/>
          <a:stretch>
            <a:fillRect/>
          </a:stretch>
        </p:blipFill>
        <p:spPr bwMode="auto">
          <a:xfrm>
            <a:off x="1143000" y="457200"/>
            <a:ext cx="4495800" cy="5994400"/>
          </a:xfrm>
          <a:prstGeom prst="rect">
            <a:avLst/>
          </a:prstGeom>
          <a:noFill/>
        </p:spPr>
      </p:pic>
      <p:pic>
        <p:nvPicPr>
          <p:cNvPr id="6" name="Picture 5" descr="IMAG0491.jpg"/>
          <p:cNvPicPr>
            <a:picLocks noChangeAspect="1"/>
          </p:cNvPicPr>
          <p:nvPr/>
        </p:nvPicPr>
        <p:blipFill>
          <a:blip r:embed="rId5" cstate="print"/>
          <a:srcRect l="50833" t="18750" r="15000" b="1250"/>
          <a:stretch>
            <a:fillRect/>
          </a:stretch>
        </p:blipFill>
        <p:spPr>
          <a:xfrm>
            <a:off x="4876800" y="1600200"/>
            <a:ext cx="3124200" cy="4876800"/>
          </a:xfrm>
          <a:prstGeom prst="rect">
            <a:avLst/>
          </a:prstGeom>
        </p:spPr>
      </p:pic>
      <p:pic>
        <p:nvPicPr>
          <p:cNvPr id="7" name="Picture 2"/>
          <p:cNvPicPr>
            <a:picLocks noChangeAspect="1" noChangeArrowheads="1"/>
          </p:cNvPicPr>
          <p:nvPr/>
        </p:nvPicPr>
        <p:blipFill>
          <a:blip r:embed="rId6" cstate="print"/>
          <a:srcRect l="16580" t="1636" r="10881" b="39468"/>
          <a:stretch>
            <a:fillRect/>
          </a:stretch>
        </p:blipFill>
        <p:spPr bwMode="auto">
          <a:xfrm>
            <a:off x="1752600" y="2819400"/>
            <a:ext cx="3352800" cy="3448594"/>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rctx="PPT">
                                        <p:cTn id="6" dur="indefinite"/>
                                        <p:tgtEl>
                                          <p:spTgt spid="3075"/>
                                        </p:tgtEl>
                                        <p:attrNameLst>
                                          <p:attrName>style.opacity</p:attrName>
                                        </p:attrNameLst>
                                      </p:cBhvr>
                                      <p:to>
                                        <p:strVal val="0.5"/>
                                      </p:to>
                                    </p:set>
                                    <p:animEffect filter="image" prLst="opacity: 0.5">
                                      <p:cBhvr rctx="IE">
                                        <p:cTn id="7" dur="indefinite"/>
                                        <p:tgtEl>
                                          <p:spTgt spid="307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Filial Piety</a:t>
            </a:r>
            <a:endParaRPr lang="en-US" dirty="0"/>
          </a:p>
        </p:txBody>
      </p:sp>
      <p:pic>
        <p:nvPicPr>
          <p:cNvPr id="4" name="Picture 3"/>
          <p:cNvPicPr>
            <a:picLocks noChangeAspect="1" noChangeArrowheads="1"/>
          </p:cNvPicPr>
          <p:nvPr/>
        </p:nvPicPr>
        <p:blipFill>
          <a:blip r:embed="rId3" cstate="print"/>
          <a:srcRect/>
          <a:stretch>
            <a:fillRect/>
          </a:stretch>
        </p:blipFill>
        <p:spPr bwMode="auto">
          <a:xfrm>
            <a:off x="1219200" y="1524000"/>
            <a:ext cx="7081837" cy="4857750"/>
          </a:xfrm>
          <a:prstGeom prst="rect">
            <a:avLst/>
          </a:prstGeom>
          <a:noFill/>
          <a:ln w="9525">
            <a:noFill/>
            <a:miter lim="800000"/>
            <a:headEnd/>
            <a:tailEnd/>
          </a:ln>
        </p:spPr>
      </p:pic>
      <p:pic>
        <p:nvPicPr>
          <p:cNvPr id="5" name="Picture 2"/>
          <p:cNvPicPr>
            <a:picLocks noChangeAspect="1" noChangeArrowheads="1"/>
          </p:cNvPicPr>
          <p:nvPr/>
        </p:nvPicPr>
        <p:blipFill>
          <a:blip r:embed="rId4" cstate="print"/>
          <a:srcRect l="19300" t="4115" r="19300" b="24065"/>
          <a:stretch>
            <a:fillRect/>
          </a:stretch>
        </p:blipFill>
        <p:spPr bwMode="auto">
          <a:xfrm>
            <a:off x="6019800" y="3657600"/>
            <a:ext cx="2590800" cy="2743200"/>
          </a:xfrm>
          <a:prstGeom prst="rect">
            <a:avLst/>
          </a:prstGeom>
          <a:noFill/>
          <a:ln w="9525">
            <a:noFill/>
            <a:miter lim="800000"/>
            <a:headEnd/>
            <a:tailEnd/>
          </a:ln>
        </p:spPr>
      </p:pic>
      <p:pic>
        <p:nvPicPr>
          <p:cNvPr id="28674" name="Picture 2" descr="E:\Bial-sections\kwatera 08\narewka 280.jpg"/>
          <p:cNvPicPr>
            <a:picLocks noChangeAspect="1" noChangeArrowheads="1"/>
          </p:cNvPicPr>
          <p:nvPr/>
        </p:nvPicPr>
        <p:blipFill>
          <a:blip r:embed="rId5" cstate="print"/>
          <a:srcRect l="13930" t="2985" r="12438" b="23881"/>
          <a:stretch>
            <a:fillRect/>
          </a:stretch>
        </p:blipFill>
        <p:spPr bwMode="auto">
          <a:xfrm>
            <a:off x="914400" y="2514600"/>
            <a:ext cx="2819400" cy="37338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rctx="PPT">
                                        <p:cTn id="6" dur="indefinite"/>
                                        <p:tgtEl>
                                          <p:spTgt spid="4"/>
                                        </p:tgtEl>
                                        <p:attrNameLst>
                                          <p:attrName>style.opacity</p:attrName>
                                        </p:attrNameLst>
                                      </p:cBhvr>
                                      <p:to>
                                        <p:strVal val="0.5"/>
                                      </p:to>
                                    </p:set>
                                    <p:animEffect filter="image" prLst="opacity: 0.5">
                                      <p:cBhvr rctx="IE">
                                        <p:cTn id="7" dur="indefinite"/>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8674"/>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3218"/>
            <a:ext cx="8229600" cy="965982"/>
          </a:xfrm>
        </p:spPr>
        <p:txBody>
          <a:bodyPr>
            <a:normAutofit/>
          </a:bodyPr>
          <a:lstStyle/>
          <a:p>
            <a:pPr algn="ctr"/>
            <a:r>
              <a:rPr lang="en-US" dirty="0" smtClean="0"/>
              <a:t>Concordia College Milwaukee</a:t>
            </a:r>
            <a:endParaRPr lang="en-US" dirty="0"/>
          </a:p>
        </p:txBody>
      </p:sp>
      <p:pic>
        <p:nvPicPr>
          <p:cNvPr id="8" name="imagexy" descr="Concordia campus, aerial view"/>
          <p:cNvPicPr/>
          <p:nvPr/>
        </p:nvPicPr>
        <p:blipFill>
          <a:blip r:embed="rId3" cstate="print"/>
          <a:srcRect/>
          <a:stretch>
            <a:fillRect/>
          </a:stretch>
        </p:blipFill>
        <p:spPr bwMode="auto">
          <a:xfrm>
            <a:off x="1173779" y="1143000"/>
            <a:ext cx="6598622" cy="4991100"/>
          </a:xfrm>
          <a:prstGeom prst="rect">
            <a:avLst/>
          </a:prstGeom>
          <a:noFill/>
          <a:ln w="9525">
            <a:noFill/>
            <a:miter lim="800000"/>
            <a:headEnd/>
            <a:tailEnd/>
          </a:ln>
        </p:spPr>
      </p:pic>
      <p:pic>
        <p:nvPicPr>
          <p:cNvPr id="9" name="Picture 2"/>
          <p:cNvPicPr>
            <a:picLocks noChangeAspect="1" noChangeArrowheads="1"/>
          </p:cNvPicPr>
          <p:nvPr/>
        </p:nvPicPr>
        <p:blipFill>
          <a:blip r:embed="rId4" cstate="print"/>
          <a:srcRect l="2500" b="1705"/>
          <a:stretch>
            <a:fillRect/>
          </a:stretch>
        </p:blipFill>
        <p:spPr bwMode="auto">
          <a:xfrm>
            <a:off x="5791200" y="2057400"/>
            <a:ext cx="2971800" cy="4419600"/>
          </a:xfrm>
          <a:prstGeom prst="rect">
            <a:avLst/>
          </a:prstGeom>
          <a:noFill/>
          <a:ln w="9525">
            <a:noFill/>
            <a:miter lim="800000"/>
            <a:headEnd/>
            <a:tailEnd/>
          </a:ln>
        </p:spPr>
      </p:pic>
      <p:pic>
        <p:nvPicPr>
          <p:cNvPr id="5" name="Picture 4" descr="http://i.ebayimg.com/t/Orig-1895-Concordia-College-Milwaukee-WI-Photo-Mequon-/00/$%28KGrHqQOKpUE24vI%29%28WgBN1o%29Zt%29yQ%7E%7E_12.JPG"/>
          <p:cNvPicPr>
            <a:picLocks noChangeAspect="1" noChangeArrowheads="1"/>
          </p:cNvPicPr>
          <p:nvPr/>
        </p:nvPicPr>
        <p:blipFill>
          <a:blip r:embed="rId5" cstate="print"/>
          <a:srcRect l="2654" b="2090"/>
          <a:stretch>
            <a:fillRect/>
          </a:stretch>
        </p:blipFill>
        <p:spPr bwMode="auto">
          <a:xfrm>
            <a:off x="609600" y="2209800"/>
            <a:ext cx="2795269" cy="41910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rctx="PPT">
                                        <p:cTn id="6" dur="indefinite"/>
                                        <p:tgtEl>
                                          <p:spTgt spid="8"/>
                                        </p:tgtEl>
                                        <p:attrNameLst>
                                          <p:attrName>style.opacity</p:attrName>
                                        </p:attrNameLst>
                                      </p:cBhvr>
                                      <p:to>
                                        <p:strVal val="0.5"/>
                                      </p:to>
                                    </p:set>
                                    <p:animEffect filter="image" prLst="opacity: 0.5">
                                      <p:cBhvr rctx="IE">
                                        <p:cTn id="7" dur="indefinite"/>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Centrum </a:t>
            </a:r>
            <a:r>
              <a:rPr lang="en-US" dirty="0" err="1" smtClean="0"/>
              <a:t>Edukacji</a:t>
            </a:r>
            <a:r>
              <a:rPr lang="en-US" dirty="0" smtClean="0"/>
              <a:t> </a:t>
            </a:r>
            <a:r>
              <a:rPr lang="en-US" dirty="0" err="1" smtClean="0"/>
              <a:t>Obywatelskiej</a:t>
            </a:r>
            <a:r>
              <a:rPr lang="en-US" dirty="0" smtClean="0"/>
              <a:t> </a:t>
            </a:r>
            <a:r>
              <a:rPr lang="en-US" dirty="0" err="1" smtClean="0"/>
              <a:t>Polska-Izrael</a:t>
            </a:r>
            <a:endParaRPr lang="en-US" dirty="0"/>
          </a:p>
        </p:txBody>
      </p:sp>
      <p:pic>
        <p:nvPicPr>
          <p:cNvPr id="1026" name="Picture 2"/>
          <p:cNvPicPr>
            <a:picLocks noChangeAspect="1" noChangeArrowheads="1"/>
          </p:cNvPicPr>
          <p:nvPr/>
        </p:nvPicPr>
        <p:blipFill>
          <a:blip r:embed="rId2" cstate="print"/>
          <a:srcRect/>
          <a:stretch>
            <a:fillRect/>
          </a:stretch>
        </p:blipFill>
        <p:spPr bwMode="auto">
          <a:xfrm>
            <a:off x="685800" y="1600200"/>
            <a:ext cx="7315200" cy="4852416"/>
          </a:xfrm>
          <a:prstGeom prst="rect">
            <a:avLst/>
          </a:prstGeom>
          <a:noFill/>
          <a:ln w="9525">
            <a:noFill/>
            <a:miter lim="800000"/>
            <a:headEnd/>
            <a:tailEnd/>
          </a:ln>
        </p:spPr>
      </p:pic>
      <p:pic>
        <p:nvPicPr>
          <p:cNvPr id="1027" name="Picture 3"/>
          <p:cNvPicPr>
            <a:picLocks noChangeAspect="1" noChangeArrowheads="1"/>
          </p:cNvPicPr>
          <p:nvPr/>
        </p:nvPicPr>
        <p:blipFill>
          <a:blip r:embed="rId3" cstate="print"/>
          <a:srcRect/>
          <a:stretch>
            <a:fillRect/>
          </a:stretch>
        </p:blipFill>
        <p:spPr bwMode="auto">
          <a:xfrm>
            <a:off x="381000" y="2844800"/>
            <a:ext cx="2819400" cy="3759200"/>
          </a:xfrm>
          <a:prstGeom prst="rect">
            <a:avLst/>
          </a:prstGeom>
          <a:noFill/>
          <a:ln w="9525">
            <a:noFill/>
            <a:miter lim="800000"/>
            <a:headEnd/>
            <a:tailEnd/>
          </a:ln>
        </p:spPr>
      </p:pic>
      <p:pic>
        <p:nvPicPr>
          <p:cNvPr id="1028" name="Picture 4"/>
          <p:cNvPicPr>
            <a:picLocks noChangeAspect="1" noChangeArrowheads="1"/>
          </p:cNvPicPr>
          <p:nvPr/>
        </p:nvPicPr>
        <p:blipFill>
          <a:blip r:embed="rId4" cstate="print"/>
          <a:srcRect/>
          <a:stretch>
            <a:fillRect/>
          </a:stretch>
        </p:blipFill>
        <p:spPr bwMode="auto">
          <a:xfrm>
            <a:off x="4572000" y="3352800"/>
            <a:ext cx="4191000" cy="31432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rctx="PPT">
                                        <p:cTn id="6" dur="indefinite"/>
                                        <p:tgtEl>
                                          <p:spTgt spid="1026"/>
                                        </p:tgtEl>
                                        <p:attrNameLst>
                                          <p:attrName>style.opacity</p:attrName>
                                        </p:attrNameLst>
                                      </p:cBhvr>
                                      <p:to>
                                        <p:strVal val="0.5"/>
                                      </p:to>
                                    </p:set>
                                    <p:animEffect filter="image" prLst="opacity: 0.5">
                                      <p:cBhvr rctx="IE">
                                        <p:cTn id="7" dur="indefinite"/>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10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b="1" dirty="0" smtClean="0"/>
              <a:t>Heidi M. </a:t>
            </a:r>
            <a:r>
              <a:rPr lang="en-US" sz="3600" b="1" dirty="0" err="1" smtClean="0"/>
              <a:t>Szpek</a:t>
            </a:r>
            <a:r>
              <a:rPr lang="en-US" sz="3600" b="1" dirty="0" smtClean="0"/>
              <a:t>, Ph.D.</a:t>
            </a:r>
            <a:r>
              <a:rPr lang="en-US" b="1" dirty="0" smtClean="0"/>
              <a:t/>
            </a:r>
            <a:br>
              <a:rPr lang="en-US" b="1" dirty="0" smtClean="0"/>
            </a:br>
            <a:r>
              <a:rPr lang="en-US" b="1" dirty="0" smtClean="0"/>
              <a:t>Select Publications</a:t>
            </a:r>
            <a:endParaRPr lang="en-US" b="1" dirty="0"/>
          </a:p>
        </p:txBody>
      </p:sp>
      <p:sp>
        <p:nvSpPr>
          <p:cNvPr id="3" name="Content Placeholder 2"/>
          <p:cNvSpPr>
            <a:spLocks noGrp="1"/>
          </p:cNvSpPr>
          <p:nvPr>
            <p:ph idx="1"/>
          </p:nvPr>
        </p:nvSpPr>
        <p:spPr>
          <a:xfrm>
            <a:off x="457200" y="1646236"/>
            <a:ext cx="8229600" cy="4830763"/>
          </a:xfrm>
        </p:spPr>
        <p:txBody>
          <a:bodyPr>
            <a:normAutofit fontScale="25000" lnSpcReduction="20000"/>
          </a:bodyPr>
          <a:lstStyle/>
          <a:p>
            <a:r>
              <a:rPr lang="en-US" sz="5500" dirty="0" smtClean="0"/>
              <a:t>“</a:t>
            </a:r>
            <a:r>
              <a:rPr lang="en-US" sz="7200" dirty="0" smtClean="0"/>
              <a:t>Jewish Epitaphs from Białystok, 1892-1902: Embracing the Spirit of </a:t>
            </a:r>
            <a:r>
              <a:rPr lang="en-US" sz="7200" dirty="0" err="1" smtClean="0"/>
              <a:t>Dubnow</a:t>
            </a:r>
            <a:r>
              <a:rPr lang="en-US" sz="7200" dirty="0" smtClean="0"/>
              <a:t>.” </a:t>
            </a:r>
            <a:r>
              <a:rPr lang="en-US" sz="7200" i="1" dirty="0" smtClean="0"/>
              <a:t>East European Jewish Affairs</a:t>
            </a:r>
            <a:r>
              <a:rPr lang="en-US" sz="7200" dirty="0" smtClean="0"/>
              <a:t> [Forthcoming]</a:t>
            </a:r>
          </a:p>
          <a:p>
            <a:endParaRPr lang="en-US" sz="7200" dirty="0" smtClean="0"/>
          </a:p>
          <a:p>
            <a:r>
              <a:rPr lang="en-US" sz="7200" b="1" dirty="0" smtClean="0"/>
              <a:t> </a:t>
            </a:r>
            <a:r>
              <a:rPr lang="en-US" sz="7200" dirty="0" smtClean="0"/>
              <a:t>“Jewish Epitaphs from Białystok, 1905-06: Towards Mending the Torn Thread of Memory.” </a:t>
            </a:r>
            <a:r>
              <a:rPr lang="en-US" sz="7200" i="1" dirty="0" smtClean="0"/>
              <a:t>East European Jewish Affairs</a:t>
            </a:r>
            <a:r>
              <a:rPr lang="en-US" sz="7200" dirty="0" smtClean="0"/>
              <a:t>.  Vol. 41, Nos. 1–2, April–August 2011, 1–23.</a:t>
            </a:r>
          </a:p>
          <a:p>
            <a:endParaRPr lang="en-US" sz="7200" dirty="0" smtClean="0"/>
          </a:p>
          <a:p>
            <a:r>
              <a:rPr lang="en-US" sz="7200" dirty="0" smtClean="0"/>
              <a:t>“Filial Piety in Jewish Epitaphs.”</a:t>
            </a:r>
            <a:r>
              <a:rPr lang="en-US" sz="7200" i="1" dirty="0" smtClean="0"/>
              <a:t> The International Journal of the Humanities</a:t>
            </a:r>
            <a:r>
              <a:rPr lang="en-US" sz="7200" dirty="0" smtClean="0"/>
              <a:t>. Volume 8.4 (2010): 183-202.</a:t>
            </a:r>
          </a:p>
          <a:p>
            <a:pPr>
              <a:buNone/>
            </a:pPr>
            <a:endParaRPr lang="en-US" sz="7200" dirty="0" smtClean="0"/>
          </a:p>
          <a:p>
            <a:r>
              <a:rPr lang="en-US" sz="7200" dirty="0" smtClean="0"/>
              <a:t> “He Walked Upon a Wooden Leg: Epitaphs and Acrostic Poems on Jewish Tombstones” </a:t>
            </a:r>
            <a:r>
              <a:rPr lang="en-US" sz="7200" i="1" dirty="0" smtClean="0"/>
              <a:t>Legacy of the Holocaust Conference 2007 Proceedings</a:t>
            </a:r>
            <a:r>
              <a:rPr lang="en-US" sz="7200" dirty="0" smtClean="0"/>
              <a:t>. Jagiellionian University Press. Krakow, Poland (May 24-26, 2007), Spring 2008. </a:t>
            </a:r>
          </a:p>
          <a:p>
            <a:pPr>
              <a:buNone/>
            </a:pPr>
            <a:endParaRPr lang="en-US" sz="7200" dirty="0" smtClean="0"/>
          </a:p>
          <a:p>
            <a:r>
              <a:rPr lang="en-US" sz="7200" dirty="0" smtClean="0"/>
              <a:t>“ ‘And in Their Death They Were Not Separated’: Aesthetics of Jewish Tombstones.”</a:t>
            </a:r>
            <a:r>
              <a:rPr lang="en-US" sz="7200" i="1" dirty="0" smtClean="0"/>
              <a:t> The International Journal of the Humanities</a:t>
            </a:r>
            <a:r>
              <a:rPr lang="en-US" sz="7200" dirty="0" smtClean="0"/>
              <a:t>. Vol. 5 (2007): 165-178. </a:t>
            </a:r>
          </a:p>
          <a:p>
            <a:pPr>
              <a:buNone/>
            </a:pPr>
            <a:endParaRPr lang="en-US" sz="7200" dirty="0" smtClean="0"/>
          </a:p>
          <a:p>
            <a:r>
              <a:rPr lang="en-US" sz="7200" dirty="0" smtClean="0">
                <a:latin typeface="Times New Roman"/>
                <a:ea typeface="Times New Roman"/>
              </a:rPr>
              <a:t>“Oh Earth, Do Not Cover My Blood!”: Eastern European Jewish Identity and the Material Culture.” </a:t>
            </a:r>
            <a:r>
              <a:rPr lang="en-US" sz="7200" i="1" dirty="0" smtClean="0">
                <a:latin typeface="Times New Roman"/>
                <a:ea typeface="Times New Roman"/>
              </a:rPr>
              <a:t>The International Journal of the Humanities</a:t>
            </a:r>
            <a:r>
              <a:rPr lang="en-US" sz="7200" dirty="0" smtClean="0">
                <a:latin typeface="Times New Roman"/>
                <a:ea typeface="Times New Roman"/>
              </a:rPr>
              <a:t>. Volume 4.4 (2006): 7-18. </a:t>
            </a:r>
            <a:endParaRPr lang="en-US" sz="7200" dirty="0" smtClean="0"/>
          </a:p>
          <a:p>
            <a:endParaRPr lang="en-US" sz="4000" dirty="0" smtClean="0"/>
          </a:p>
          <a:p>
            <a:endParaRPr lang="en-US" sz="2000"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3218"/>
            <a:ext cx="8229600" cy="889782"/>
          </a:xfrm>
        </p:spPr>
        <p:txBody>
          <a:bodyPr>
            <a:normAutofit fontScale="90000"/>
          </a:bodyPr>
          <a:lstStyle/>
          <a:p>
            <a:pPr algn="ctr"/>
            <a:r>
              <a:rPr lang="en-US" dirty="0" smtClean="0"/>
              <a:t>Concordia University Wisconsin</a:t>
            </a:r>
            <a:endParaRPr lang="en-US" dirty="0"/>
          </a:p>
        </p:txBody>
      </p:sp>
      <p:pic>
        <p:nvPicPr>
          <p:cNvPr id="16386" name="Picture 2"/>
          <p:cNvPicPr>
            <a:picLocks noChangeAspect="1" noChangeArrowheads="1"/>
          </p:cNvPicPr>
          <p:nvPr/>
        </p:nvPicPr>
        <p:blipFill>
          <a:blip r:embed="rId3" cstate="print"/>
          <a:srcRect/>
          <a:stretch>
            <a:fillRect/>
          </a:stretch>
        </p:blipFill>
        <p:spPr bwMode="auto">
          <a:xfrm>
            <a:off x="685800" y="1295400"/>
            <a:ext cx="7808883" cy="5208464"/>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cstate="print"/>
          <a:srcRect/>
          <a:stretch>
            <a:fillRect/>
          </a:stretch>
        </p:blipFill>
        <p:spPr bwMode="auto">
          <a:xfrm>
            <a:off x="533400" y="228600"/>
            <a:ext cx="8115300" cy="5410200"/>
          </a:xfrm>
          <a:prstGeom prst="rect">
            <a:avLst/>
          </a:prstGeom>
          <a:ln>
            <a:noFill/>
          </a:ln>
          <a:effectLst>
            <a:softEdge rad="112500"/>
          </a:effectLst>
        </p:spPr>
      </p:pic>
      <p:pic>
        <p:nvPicPr>
          <p:cNvPr id="3" name="Picture 2"/>
          <p:cNvPicPr>
            <a:picLocks noChangeAspect="1" noChangeArrowheads="1"/>
          </p:cNvPicPr>
          <p:nvPr/>
        </p:nvPicPr>
        <p:blipFill>
          <a:blip r:embed="rId4" cstate="print"/>
          <a:srcRect/>
          <a:stretch>
            <a:fillRect/>
          </a:stretch>
        </p:blipFill>
        <p:spPr bwMode="auto">
          <a:xfrm>
            <a:off x="381001" y="3412744"/>
            <a:ext cx="1981200" cy="3064255"/>
          </a:xfrm>
          <a:prstGeom prst="rect">
            <a:avLst/>
          </a:prstGeom>
          <a:noFill/>
          <a:ln w="9525">
            <a:noFill/>
            <a:miter lim="800000"/>
            <a:headEnd/>
            <a:tailEnd/>
          </a:ln>
        </p:spPr>
      </p:pic>
      <p:pic>
        <p:nvPicPr>
          <p:cNvPr id="4" name="Picture 4"/>
          <p:cNvPicPr>
            <a:picLocks noChangeAspect="1" noChangeArrowheads="1"/>
          </p:cNvPicPr>
          <p:nvPr/>
        </p:nvPicPr>
        <p:blipFill>
          <a:blip r:embed="rId5" cstate="print"/>
          <a:srcRect/>
          <a:stretch>
            <a:fillRect/>
          </a:stretch>
        </p:blipFill>
        <p:spPr bwMode="auto">
          <a:xfrm>
            <a:off x="4572000" y="3962400"/>
            <a:ext cx="2934278" cy="2590800"/>
          </a:xfrm>
          <a:prstGeom prst="rect">
            <a:avLst/>
          </a:prstGeom>
          <a:noFill/>
          <a:ln w="9525">
            <a:noFill/>
            <a:miter lim="800000"/>
            <a:headEnd/>
            <a:tailEnd/>
          </a:ln>
        </p:spPr>
      </p:pic>
      <p:pic>
        <p:nvPicPr>
          <p:cNvPr id="5" name="Picture 3"/>
          <p:cNvPicPr>
            <a:picLocks noChangeAspect="1" noChangeArrowheads="1"/>
          </p:cNvPicPr>
          <p:nvPr/>
        </p:nvPicPr>
        <p:blipFill>
          <a:blip r:embed="rId6" cstate="print"/>
          <a:srcRect/>
          <a:stretch>
            <a:fillRect/>
          </a:stretch>
        </p:blipFill>
        <p:spPr bwMode="auto">
          <a:xfrm>
            <a:off x="6324600" y="4343400"/>
            <a:ext cx="2448560" cy="2295526"/>
          </a:xfrm>
          <a:prstGeom prst="rect">
            <a:avLst/>
          </a:prstGeom>
          <a:noFill/>
          <a:ln w="9525">
            <a:noFill/>
            <a:miter lim="800000"/>
            <a:headEnd/>
            <a:tailEnd/>
          </a:ln>
        </p:spPr>
      </p:pic>
      <p:sp>
        <p:nvSpPr>
          <p:cNvPr id="6" name="TextBox 5"/>
          <p:cNvSpPr txBox="1"/>
          <p:nvPr/>
        </p:nvSpPr>
        <p:spPr>
          <a:xfrm>
            <a:off x="1219200" y="685800"/>
            <a:ext cx="7086600" cy="646331"/>
          </a:xfrm>
          <a:prstGeom prst="rect">
            <a:avLst/>
          </a:prstGeom>
          <a:noFill/>
        </p:spPr>
        <p:txBody>
          <a:bodyPr wrap="square" rtlCol="0">
            <a:spAutoFit/>
          </a:bodyPr>
          <a:lstStyle/>
          <a:p>
            <a:r>
              <a:rPr lang="en-US" sz="3600" dirty="0" smtClean="0">
                <a:solidFill>
                  <a:schemeClr val="bg1"/>
                </a:solidFill>
              </a:rPr>
              <a:t>University of Wisconsin-Madison</a:t>
            </a:r>
            <a:endParaRPr lang="en-US" sz="3600"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rctx="PPT">
                                        <p:cTn id="6" dur="indefinite"/>
                                        <p:tgtEl>
                                          <p:spTgt spid="2"/>
                                        </p:tgtEl>
                                        <p:attrNameLst>
                                          <p:attrName>style.opacity</p:attrName>
                                        </p:attrNameLst>
                                      </p:cBhvr>
                                      <p:to>
                                        <p:strVal val="0.5"/>
                                      </p:to>
                                    </p:set>
                                    <p:animEffect filter="image" prLst="opacity: 0.5">
                                      <p:cBhvr rctx="IE">
                                        <p:cTn id="7" dur="indefinite"/>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dirty="0" smtClean="0"/>
              <a:t>The Jewish Cemetery </a:t>
            </a:r>
            <a:endParaRPr lang="en-US" sz="4000" dirty="0"/>
          </a:p>
        </p:txBody>
      </p:sp>
      <p:pic>
        <p:nvPicPr>
          <p:cNvPr id="2050" name="Picture 2" descr="E:\Prague 03\DSCN1688.JPG"/>
          <p:cNvPicPr>
            <a:picLocks noChangeAspect="1" noChangeArrowheads="1"/>
          </p:cNvPicPr>
          <p:nvPr/>
        </p:nvPicPr>
        <p:blipFill>
          <a:blip r:embed="rId3" cstate="print"/>
          <a:srcRect/>
          <a:stretch>
            <a:fillRect/>
          </a:stretch>
        </p:blipFill>
        <p:spPr bwMode="auto">
          <a:xfrm>
            <a:off x="609600" y="1524000"/>
            <a:ext cx="6096000" cy="4572699"/>
          </a:xfrm>
          <a:prstGeom prst="rect">
            <a:avLst/>
          </a:prstGeom>
          <a:noFill/>
        </p:spPr>
      </p:pic>
      <p:pic>
        <p:nvPicPr>
          <p:cNvPr id="2051" name="Picture 3" descr="E:\Remuh\DSCF5324.JPG"/>
          <p:cNvPicPr>
            <a:picLocks noChangeAspect="1" noChangeArrowheads="1"/>
          </p:cNvPicPr>
          <p:nvPr/>
        </p:nvPicPr>
        <p:blipFill>
          <a:blip r:embed="rId4" cstate="print"/>
          <a:srcRect/>
          <a:stretch>
            <a:fillRect/>
          </a:stretch>
        </p:blipFill>
        <p:spPr bwMode="auto">
          <a:xfrm>
            <a:off x="1447800" y="1905000"/>
            <a:ext cx="5892800" cy="4419600"/>
          </a:xfrm>
          <a:prstGeom prst="rect">
            <a:avLst/>
          </a:prstGeom>
          <a:noFill/>
        </p:spPr>
      </p:pic>
      <p:pic>
        <p:nvPicPr>
          <p:cNvPr id="1026" name="Picture 2" descr="E:\Poland 2007a\PICT0321.JPG"/>
          <p:cNvPicPr>
            <a:picLocks noChangeAspect="1" noChangeArrowheads="1"/>
          </p:cNvPicPr>
          <p:nvPr/>
        </p:nvPicPr>
        <p:blipFill>
          <a:blip r:embed="rId5" cstate="print"/>
          <a:srcRect/>
          <a:stretch>
            <a:fillRect/>
          </a:stretch>
        </p:blipFill>
        <p:spPr bwMode="auto">
          <a:xfrm>
            <a:off x="2209800" y="2362200"/>
            <a:ext cx="6324600" cy="4205186"/>
          </a:xfrm>
          <a:prstGeom prst="rect">
            <a:avLst/>
          </a:prstGeom>
          <a:noFill/>
        </p:spPr>
      </p:pic>
      <p:pic>
        <p:nvPicPr>
          <p:cNvPr id="6145" name="Picture 1" descr="H:\Vilnius Jewish cemetery\PICT0667.JPG"/>
          <p:cNvPicPr>
            <a:picLocks noChangeAspect="1" noChangeArrowheads="1"/>
          </p:cNvPicPr>
          <p:nvPr/>
        </p:nvPicPr>
        <p:blipFill>
          <a:blip r:embed="rId6" cstate="print"/>
          <a:srcRect/>
          <a:stretch>
            <a:fillRect/>
          </a:stretch>
        </p:blipFill>
        <p:spPr bwMode="auto">
          <a:xfrm>
            <a:off x="381000" y="1524000"/>
            <a:ext cx="7162800" cy="4762500"/>
          </a:xfrm>
          <a:prstGeom prst="rect">
            <a:avLst/>
          </a:prstGeom>
          <a:noFill/>
        </p:spPr>
      </p:pic>
      <p:pic>
        <p:nvPicPr>
          <p:cNvPr id="6146" name="Picture 2" descr="H:\Warsaw Jewish Cemetery 2010\PICT1193.JPG"/>
          <p:cNvPicPr>
            <a:picLocks noChangeAspect="1" noChangeArrowheads="1"/>
          </p:cNvPicPr>
          <p:nvPr/>
        </p:nvPicPr>
        <p:blipFill>
          <a:blip r:embed="rId7" cstate="print"/>
          <a:srcRect/>
          <a:stretch>
            <a:fillRect/>
          </a:stretch>
        </p:blipFill>
        <p:spPr bwMode="auto">
          <a:xfrm>
            <a:off x="1828800" y="1905000"/>
            <a:ext cx="6934200" cy="4610505"/>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14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1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pPr algn="ctr"/>
            <a:r>
              <a:rPr lang="en-US" sz="4000" dirty="0" smtClean="0"/>
              <a:t>The Jewish Epitaph Reconsidered:</a:t>
            </a:r>
            <a:br>
              <a:rPr lang="en-US" sz="4000" dirty="0" smtClean="0"/>
            </a:br>
            <a:r>
              <a:rPr lang="en-US" sz="3100" dirty="0" smtClean="0"/>
              <a:t>Towards Reversing a Century of Condemnation</a:t>
            </a:r>
            <a:endParaRPr lang="en-US" sz="3100" dirty="0"/>
          </a:p>
        </p:txBody>
      </p:sp>
      <p:pic>
        <p:nvPicPr>
          <p:cNvPr id="2050" name="Picture 2" descr="E:\Kolbuszova\DSCN3100.JPG"/>
          <p:cNvPicPr>
            <a:picLocks noGrp="1" noChangeAspect="1" noChangeArrowheads="1"/>
          </p:cNvPicPr>
          <p:nvPr>
            <p:ph idx="1"/>
          </p:nvPr>
        </p:nvPicPr>
        <p:blipFill>
          <a:blip r:embed="rId3" cstate="print"/>
          <a:srcRect/>
          <a:stretch>
            <a:fillRect/>
          </a:stretch>
        </p:blipFill>
        <p:spPr bwMode="auto">
          <a:xfrm>
            <a:off x="1066800" y="1524000"/>
            <a:ext cx="6604000" cy="4953000"/>
          </a:xfrm>
          <a:prstGeom prst="rect">
            <a:avLst/>
          </a:prstGeom>
          <a:noFill/>
        </p:spPr>
      </p:pic>
      <p:pic>
        <p:nvPicPr>
          <p:cNvPr id="8" name="Picture 7" descr="Bema Cholera Cemetery.jpg"/>
          <p:cNvPicPr/>
          <p:nvPr/>
        </p:nvPicPr>
        <p:blipFill>
          <a:blip r:embed="rId4" cstate="print"/>
          <a:stretch>
            <a:fillRect/>
          </a:stretch>
        </p:blipFill>
        <p:spPr>
          <a:xfrm>
            <a:off x="533400" y="1676400"/>
            <a:ext cx="7772400" cy="4495801"/>
          </a:xfrm>
          <a:prstGeom prst="rect">
            <a:avLst/>
          </a:prstGeom>
          <a:ln>
            <a:noFill/>
          </a:ln>
          <a:effectLst>
            <a:outerShdw blurRad="292100" dist="139700" dir="2700000" algn="tl" rotWithShape="0">
              <a:srgbClr val="333333">
                <a:alpha val="65000"/>
              </a:srgbClr>
            </a:outerShdw>
          </a:effectLst>
        </p:spPr>
      </p:pic>
      <p:pic>
        <p:nvPicPr>
          <p:cNvPr id="9" name="Picture 4"/>
          <p:cNvPicPr>
            <a:picLocks noChangeAspect="1" noChangeArrowheads="1"/>
          </p:cNvPicPr>
          <p:nvPr/>
        </p:nvPicPr>
        <p:blipFill>
          <a:blip r:embed="rId5" cstate="print"/>
          <a:srcRect l="6452" t="-3226" r="9677"/>
          <a:stretch>
            <a:fillRect/>
          </a:stretch>
        </p:blipFill>
        <p:spPr bwMode="auto">
          <a:xfrm>
            <a:off x="761999" y="3505200"/>
            <a:ext cx="2024063" cy="2590800"/>
          </a:xfrm>
          <a:prstGeom prst="rect">
            <a:avLst/>
          </a:prstGeom>
          <a:noFill/>
          <a:ln w="9525">
            <a:noFill/>
            <a:miter lim="800000"/>
            <a:headEnd/>
            <a:tailEnd/>
          </a:ln>
        </p:spPr>
      </p:pic>
      <p:pic>
        <p:nvPicPr>
          <p:cNvPr id="10" name="Picture 3"/>
          <p:cNvPicPr>
            <a:picLocks noChangeAspect="1" noChangeArrowheads="1"/>
          </p:cNvPicPr>
          <p:nvPr/>
        </p:nvPicPr>
        <p:blipFill>
          <a:blip r:embed="rId6" cstate="print"/>
          <a:srcRect/>
          <a:stretch>
            <a:fillRect/>
          </a:stretch>
        </p:blipFill>
        <p:spPr bwMode="auto">
          <a:xfrm>
            <a:off x="6019800" y="3505200"/>
            <a:ext cx="2018270" cy="2715491"/>
          </a:xfrm>
          <a:prstGeom prst="rect">
            <a:avLst/>
          </a:prstGeom>
          <a:noFill/>
          <a:ln w="9525">
            <a:noFill/>
            <a:miter lim="800000"/>
            <a:headEnd/>
            <a:tailEnd/>
          </a:ln>
        </p:spPr>
      </p:pic>
      <p:sp>
        <p:nvSpPr>
          <p:cNvPr id="11" name="TextBox 10"/>
          <p:cNvSpPr txBox="1"/>
          <p:nvPr/>
        </p:nvSpPr>
        <p:spPr>
          <a:xfrm>
            <a:off x="762000" y="6019800"/>
            <a:ext cx="2133600" cy="400110"/>
          </a:xfrm>
          <a:prstGeom prst="rect">
            <a:avLst/>
          </a:prstGeom>
          <a:noFill/>
        </p:spPr>
        <p:txBody>
          <a:bodyPr wrap="square" rtlCol="0">
            <a:spAutoFit/>
          </a:bodyPr>
          <a:lstStyle/>
          <a:p>
            <a:r>
              <a:rPr lang="en-GB" sz="2000" b="1" dirty="0" err="1" smtClean="0"/>
              <a:t>Mejer</a:t>
            </a:r>
            <a:r>
              <a:rPr lang="en-GB" sz="2000" b="1" dirty="0" smtClean="0"/>
              <a:t> </a:t>
            </a:r>
            <a:r>
              <a:rPr lang="en-GB" sz="2000" b="1" dirty="0" err="1" smtClean="0"/>
              <a:t>Bałaban</a:t>
            </a:r>
            <a:endParaRPr lang="en-US" sz="2000" b="1" dirty="0"/>
          </a:p>
        </p:txBody>
      </p:sp>
      <p:sp>
        <p:nvSpPr>
          <p:cNvPr id="12" name="TextBox 11"/>
          <p:cNvSpPr txBox="1"/>
          <p:nvPr/>
        </p:nvSpPr>
        <p:spPr>
          <a:xfrm>
            <a:off x="6019800" y="6096000"/>
            <a:ext cx="2052165" cy="400110"/>
          </a:xfrm>
          <a:prstGeom prst="rect">
            <a:avLst/>
          </a:prstGeom>
          <a:noFill/>
        </p:spPr>
        <p:txBody>
          <a:bodyPr wrap="none" rtlCol="0">
            <a:spAutoFit/>
          </a:bodyPr>
          <a:lstStyle/>
          <a:p>
            <a:r>
              <a:rPr lang="en-GB" sz="2000" b="1" dirty="0" smtClean="0"/>
              <a:t>Simon </a:t>
            </a:r>
            <a:r>
              <a:rPr lang="en-GB" sz="2000" b="1" dirty="0" err="1" smtClean="0"/>
              <a:t>Dubnow</a:t>
            </a:r>
            <a:endParaRPr lang="en-US" sz="20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050"/>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9" presetClass="emph" presetSubtype="0" nodeType="clickEffect">
                                  <p:stCondLst>
                                    <p:cond delay="0"/>
                                  </p:stCondLst>
                                  <p:childTnLst>
                                    <p:set>
                                      <p:cBhvr rctx="PPT">
                                        <p:cTn id="16" dur="indefinite"/>
                                        <p:tgtEl>
                                          <p:spTgt spid="8"/>
                                        </p:tgtEl>
                                        <p:attrNameLst>
                                          <p:attrName>style.opacity</p:attrName>
                                        </p:attrNameLst>
                                      </p:cBhvr>
                                      <p:to>
                                        <p:strVal val="0.5"/>
                                      </p:to>
                                    </p:set>
                                    <p:animEffect filter="image" prLst="opacity: 0.5">
                                      <p:cBhvr rctx="IE">
                                        <p:cTn id="17" dur="indefinite"/>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143000"/>
          </a:xfrm>
        </p:spPr>
        <p:txBody>
          <a:bodyPr>
            <a:normAutofit fontScale="90000"/>
          </a:bodyPr>
          <a:lstStyle/>
          <a:p>
            <a:pPr algn="ctr"/>
            <a:r>
              <a:rPr lang="en-US" b="1" i="1" dirty="0" smtClean="0"/>
              <a:t>Bagnowka Beth </a:t>
            </a:r>
            <a:r>
              <a:rPr lang="en-US" b="1" i="1" dirty="0" err="1" smtClean="0"/>
              <a:t>Olam</a:t>
            </a:r>
            <a:r>
              <a:rPr lang="en-US" b="1" i="1" dirty="0" smtClean="0"/>
              <a:t> </a:t>
            </a:r>
            <a:r>
              <a:rPr lang="en-US" b="1" dirty="0" smtClean="0"/>
              <a:t/>
            </a:r>
            <a:br>
              <a:rPr lang="en-US" b="1" dirty="0" smtClean="0"/>
            </a:br>
            <a:r>
              <a:rPr lang="en-US" b="1" dirty="0" smtClean="0"/>
              <a:t>Białystok, Poland</a:t>
            </a:r>
            <a:endParaRPr lang="en-US" b="1" dirty="0"/>
          </a:p>
        </p:txBody>
      </p:sp>
      <p:pic>
        <p:nvPicPr>
          <p:cNvPr id="3074" name="Picture 2" descr="E:\Bagnowka 2010 Violece\PICT0002.JPG"/>
          <p:cNvPicPr>
            <a:picLocks noChangeAspect="1" noChangeArrowheads="1"/>
          </p:cNvPicPr>
          <p:nvPr/>
        </p:nvPicPr>
        <p:blipFill>
          <a:blip r:embed="rId3" cstate="print"/>
          <a:srcRect/>
          <a:stretch>
            <a:fillRect/>
          </a:stretch>
        </p:blipFill>
        <p:spPr bwMode="auto">
          <a:xfrm>
            <a:off x="990600" y="1600200"/>
            <a:ext cx="7239000" cy="4813165"/>
          </a:xfrm>
          <a:prstGeom prst="rect">
            <a:avLst/>
          </a:prstGeom>
          <a:ln>
            <a:noFill/>
          </a:ln>
          <a:effectLst>
            <a:softEdge rad="112500"/>
          </a:effectLst>
        </p:spPr>
      </p:pic>
      <p:pic>
        <p:nvPicPr>
          <p:cNvPr id="4" name="Picture 3" descr="PB280137.JPG"/>
          <p:cNvPicPr/>
          <p:nvPr/>
        </p:nvPicPr>
        <p:blipFill>
          <a:blip r:embed="rId4" cstate="print"/>
          <a:stretch>
            <a:fillRect/>
          </a:stretch>
        </p:blipFill>
        <p:spPr>
          <a:xfrm>
            <a:off x="304800" y="1524000"/>
            <a:ext cx="2609850" cy="3479800"/>
          </a:xfrm>
          <a:prstGeom prst="rect">
            <a:avLst/>
          </a:prstGeom>
        </p:spPr>
      </p:pic>
      <p:pic>
        <p:nvPicPr>
          <p:cNvPr id="8194" name="Picture 2" descr="E:\Bial-sections\kwatera 02\Kwatera 02\stryj 172.jpg"/>
          <p:cNvPicPr>
            <a:picLocks noChangeAspect="1" noChangeArrowheads="1"/>
          </p:cNvPicPr>
          <p:nvPr/>
        </p:nvPicPr>
        <p:blipFill>
          <a:blip r:embed="rId5" cstate="print"/>
          <a:srcRect/>
          <a:stretch>
            <a:fillRect/>
          </a:stretch>
        </p:blipFill>
        <p:spPr bwMode="auto">
          <a:xfrm>
            <a:off x="1371600" y="2667000"/>
            <a:ext cx="2743200" cy="3657600"/>
          </a:xfrm>
          <a:prstGeom prst="rect">
            <a:avLst/>
          </a:prstGeom>
          <a:noFill/>
        </p:spPr>
      </p:pic>
      <p:pic>
        <p:nvPicPr>
          <p:cNvPr id="8195" name="Picture 3" descr="E:\Bial-sections\kwatera 02\Kwatera 02\stryj 242.jpg"/>
          <p:cNvPicPr>
            <a:picLocks noChangeAspect="1" noChangeArrowheads="1"/>
          </p:cNvPicPr>
          <p:nvPr/>
        </p:nvPicPr>
        <p:blipFill>
          <a:blip r:embed="rId6" cstate="print"/>
          <a:srcRect/>
          <a:stretch>
            <a:fillRect/>
          </a:stretch>
        </p:blipFill>
        <p:spPr bwMode="auto">
          <a:xfrm>
            <a:off x="3810000" y="1905000"/>
            <a:ext cx="3105150" cy="4140200"/>
          </a:xfrm>
          <a:prstGeom prst="rect">
            <a:avLst/>
          </a:prstGeom>
          <a:noFill/>
        </p:spPr>
      </p:pic>
      <p:pic>
        <p:nvPicPr>
          <p:cNvPr id="8196" name="Picture 4" descr="E:\Bial-sections\Kwatera 68\chelm 118.jpg"/>
          <p:cNvPicPr>
            <a:picLocks noChangeAspect="1" noChangeArrowheads="1"/>
          </p:cNvPicPr>
          <p:nvPr/>
        </p:nvPicPr>
        <p:blipFill>
          <a:blip r:embed="rId7" cstate="print"/>
          <a:srcRect/>
          <a:stretch>
            <a:fillRect/>
          </a:stretch>
        </p:blipFill>
        <p:spPr bwMode="auto">
          <a:xfrm>
            <a:off x="5638800" y="3886200"/>
            <a:ext cx="2743200" cy="2223694"/>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19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19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1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2" descr="Bagnowka overview 02">
            <a:hlinkClick r:id="rId2" action="ppaction://hlinkfile"/>
          </p:cNvPr>
          <p:cNvPicPr>
            <a:picLocks noChangeAspect="1" noChangeArrowheads="1"/>
          </p:cNvPicPr>
          <p:nvPr/>
        </p:nvPicPr>
        <p:blipFill>
          <a:blip r:embed="rId3" cstate="print"/>
          <a:srcRect/>
          <a:stretch>
            <a:fillRect/>
          </a:stretch>
        </p:blipFill>
        <p:spPr bwMode="auto">
          <a:xfrm>
            <a:off x="978593" y="685800"/>
            <a:ext cx="7329978" cy="4876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E:\Bagnowka 2007\PICT0127.JPG">
            <a:hlinkClick r:id="rId3" action="ppaction://hlinkfile"/>
          </p:cNvPr>
          <p:cNvPicPr>
            <a:picLocks noChangeAspect="1" noChangeArrowheads="1"/>
          </p:cNvPicPr>
          <p:nvPr/>
        </p:nvPicPr>
        <p:blipFill>
          <a:blip r:embed="rId4" cstate="print"/>
          <a:srcRect/>
          <a:stretch>
            <a:fillRect/>
          </a:stretch>
        </p:blipFill>
        <p:spPr bwMode="auto">
          <a:xfrm>
            <a:off x="609600" y="685800"/>
            <a:ext cx="8156448" cy="5423171"/>
          </a:xfrm>
          <a:prstGeom prst="rect">
            <a:avLst/>
          </a:prstGeom>
          <a:noFill/>
        </p:spPr>
      </p:pic>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oundry">
  <a:themeElements>
    <a:clrScheme name="Foundry">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fontScheme name="Foundry">
      <a:majorFont>
        <a:latin typeface="Rockwell"/>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oundry">
      <a:fillStyleLst>
        <a:solidFill>
          <a:schemeClr val="phClr"/>
        </a:solidFill>
        <a:gradFill rotWithShape="1">
          <a:gsLst>
            <a:gs pos="0">
              <a:schemeClr val="phClr">
                <a:tint val="70000"/>
                <a:satMod val="180000"/>
              </a:schemeClr>
            </a:gs>
            <a:gs pos="62000">
              <a:schemeClr val="phClr">
                <a:tint val="30000"/>
                <a:satMod val="180000"/>
              </a:schemeClr>
            </a:gs>
            <a:gs pos="100000">
              <a:schemeClr val="phClr">
                <a:tint val="22000"/>
                <a:satMod val="180000"/>
              </a:schemeClr>
            </a:gs>
          </a:gsLst>
          <a:lin ang="16200000" scaled="0"/>
        </a:gradFill>
        <a:gradFill rotWithShape="1">
          <a:gsLst>
            <a:gs pos="0">
              <a:schemeClr val="phClr">
                <a:shade val="58000"/>
                <a:satMod val="150000"/>
              </a:schemeClr>
            </a:gs>
            <a:gs pos="72000">
              <a:schemeClr val="phClr">
                <a:tint val="90000"/>
                <a:satMod val="135000"/>
              </a:schemeClr>
            </a:gs>
            <a:gs pos="100000">
              <a:schemeClr val="phClr">
                <a:tint val="80000"/>
                <a:satMod val="155000"/>
              </a:schemeClr>
            </a:gs>
          </a:gsLst>
          <a:lin ang="16200000" scaled="0"/>
        </a:gradFill>
      </a:fillStyleLst>
      <a:lnStyleLst>
        <a:ln w="9525" cap="flat" cmpd="sng" algn="ctr">
          <a:solidFill>
            <a:schemeClr val="phClr">
              <a:shade val="80000"/>
            </a:schemeClr>
          </a:solidFill>
          <a:prstDash val="solid"/>
        </a:ln>
        <a:ln w="38100" cap="flat" cmpd="sng" algn="ctr">
          <a:solidFill>
            <a:schemeClr val="phClr"/>
          </a:solidFill>
          <a:prstDash val="solid"/>
        </a:ln>
        <a:ln w="38100" cap="flat" cmpd="sng" algn="ctr">
          <a:solidFill>
            <a:schemeClr val="phClr"/>
          </a:solidFill>
          <a:prstDash val="solid"/>
        </a:ln>
      </a:lnStyleLst>
      <a:effectStyleLst>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scene3d>
            <a:camera prst="orthographicFront" fov="0">
              <a:rot lat="0" lon="0" rev="0"/>
            </a:camera>
            <a:lightRig rig="soft" dir="tl">
              <a:rot lat="0" lon="0" rev="20000000"/>
            </a:lightRig>
          </a:scene3d>
          <a:sp3d prstMaterial="matte">
            <a:bevelT w="63500" h="63500" prst="coolSlant"/>
          </a:sp3d>
        </a:effectStyle>
      </a:effectStyleLst>
      <a:bgFillStyleLst>
        <a:solidFill>
          <a:schemeClr val="phClr"/>
        </a:solidFill>
        <a:gradFill rotWithShape="1">
          <a:gsLst>
            <a:gs pos="0">
              <a:schemeClr val="phClr">
                <a:tint val="75000"/>
                <a:satMod val="400000"/>
              </a:schemeClr>
            </a:gs>
            <a:gs pos="20000">
              <a:schemeClr val="phClr">
                <a:tint val="80000"/>
                <a:satMod val="355000"/>
              </a:schemeClr>
            </a:gs>
            <a:gs pos="100000">
              <a:schemeClr val="phClr">
                <a:tint val="95000"/>
                <a:shade val="55000"/>
                <a:satMod val="355000"/>
              </a:schemeClr>
            </a:gs>
          </a:gsLst>
          <a:path path="circle">
            <a:fillToRect l="67500" t="35000" r="32500" b="65000"/>
          </a:path>
        </a:gradFill>
        <a:blipFill>
          <a:blip xmlns:r="http://schemas.openxmlformats.org/officeDocument/2006/relationships" r:embed="rId1">
            <a:duotone>
              <a:schemeClr val="phClr">
                <a:shade val="30000"/>
                <a:satMod val="120000"/>
              </a:schemeClr>
              <a:schemeClr val="phClr">
                <a:tint val="70000"/>
                <a:satMod val="250000"/>
              </a:schemeClr>
            </a:duotone>
          </a:blip>
          <a:tile tx="0" ty="0" sx="50000" sy="50000" flip="none" algn="t"/>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Foundry</Template>
  <TotalTime>4057</TotalTime>
  <Words>4368</Words>
  <Application>Microsoft Office PowerPoint</Application>
  <PresentationFormat>On-screen Show (4:3)</PresentationFormat>
  <Paragraphs>145</Paragraphs>
  <Slides>21</Slides>
  <Notes>18</Notes>
  <HiddenSlides>0</HiddenSlides>
  <MMClips>0</MMClip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Foundry</vt:lpstr>
      <vt:lpstr>The Jewish Epitaph Reconsidered: Towards Reversing  a Century of Condemnation</vt:lpstr>
      <vt:lpstr>Concordia College Milwaukee</vt:lpstr>
      <vt:lpstr>Concordia University Wisconsin</vt:lpstr>
      <vt:lpstr>Slide 4</vt:lpstr>
      <vt:lpstr>The Jewish Cemetery </vt:lpstr>
      <vt:lpstr>The Jewish Epitaph Reconsidered: Towards Reversing a Century of Condemnation</vt:lpstr>
      <vt:lpstr>Bagnowka Beth Olam  Białystok, Poland</vt:lpstr>
      <vt:lpstr>Slide 8</vt:lpstr>
      <vt:lpstr>Slide 9</vt:lpstr>
      <vt:lpstr>Slide 10</vt:lpstr>
      <vt:lpstr>Migration:  Odessa-Taganrog-Bialystok </vt:lpstr>
      <vt:lpstr>Religious Diversity</vt:lpstr>
      <vt:lpstr>Nejmark Beth Midrash</vt:lpstr>
      <vt:lpstr>Poetry</vt:lpstr>
      <vt:lpstr>Harshness of Life</vt:lpstr>
      <vt:lpstr>Slide 16</vt:lpstr>
      <vt:lpstr>Epitaph as Memorial</vt:lpstr>
      <vt:lpstr>Bund</vt:lpstr>
      <vt:lpstr>Filial Piety</vt:lpstr>
      <vt:lpstr>Centrum Edukacji Obywatelskiej Polska-Izrael</vt:lpstr>
      <vt:lpstr>Heidi M. Szpek, Ph.D. Select Publications</vt:lpstr>
    </vt:vector>
  </TitlesOfParts>
  <Company>Toshiba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Heidi</dc:creator>
  <cp:lastModifiedBy>Heidi</cp:lastModifiedBy>
  <cp:revision>66</cp:revision>
  <dcterms:created xsi:type="dcterms:W3CDTF">2012-04-13T19:46:53Z</dcterms:created>
  <dcterms:modified xsi:type="dcterms:W3CDTF">2012-05-11T17:21:53Z</dcterms:modified>
</cp:coreProperties>
</file>